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7" r:id="rId18"/>
    <p:sldId id="276" r:id="rId19"/>
    <p:sldId id="275" r:id="rId20"/>
    <p:sldId id="274" r:id="rId21"/>
    <p:sldId id="271" r:id="rId22"/>
    <p:sldId id="273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9AD-4604-4796-90F4-5CB6CC30538C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C6F4B-EF04-4FBF-AF10-BF90FC4B0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9AD-4604-4796-90F4-5CB6CC30538C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C6F4B-EF04-4FBF-AF10-BF90FC4B0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9AD-4604-4796-90F4-5CB6CC30538C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C6F4B-EF04-4FBF-AF10-BF90FC4B0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9AD-4604-4796-90F4-5CB6CC30538C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C6F4B-EF04-4FBF-AF10-BF90FC4B0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9AD-4604-4796-90F4-5CB6CC30538C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C6F4B-EF04-4FBF-AF10-BF90FC4B0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9AD-4604-4796-90F4-5CB6CC30538C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C6F4B-EF04-4FBF-AF10-BF90FC4B0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9AD-4604-4796-90F4-5CB6CC30538C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C6F4B-EF04-4FBF-AF10-BF90FC4B0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2C009AD-4604-4796-90F4-5CB6CC30538C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893C6F4B-EF04-4FBF-AF10-BF90FC4B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b="56667"/>
          <a:stretch>
            <a:fillRect/>
          </a:stretch>
        </p:blipFill>
        <p:spPr bwMode="auto">
          <a:xfrm>
            <a:off x="1142976" y="214290"/>
            <a:ext cx="665247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2643174" y="4286256"/>
            <a:ext cx="4042611" cy="212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45217"/>
          <a:stretch>
            <a:fillRect/>
          </a:stretch>
        </p:blipFill>
        <p:spPr bwMode="auto">
          <a:xfrm>
            <a:off x="1500166" y="214290"/>
            <a:ext cx="6415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l="-377" t="64316"/>
          <a:stretch>
            <a:fillRect/>
          </a:stretch>
        </p:blipFill>
        <p:spPr bwMode="auto">
          <a:xfrm>
            <a:off x="2143108" y="3929066"/>
            <a:ext cx="5077694" cy="160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42136"/>
          <a:stretch>
            <a:fillRect/>
          </a:stretch>
        </p:blipFill>
        <p:spPr bwMode="auto">
          <a:xfrm>
            <a:off x="1428728" y="214290"/>
            <a:ext cx="62679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l="-377" t="66532"/>
          <a:stretch>
            <a:fillRect/>
          </a:stretch>
        </p:blipFill>
        <p:spPr bwMode="auto">
          <a:xfrm>
            <a:off x="2143108" y="4500570"/>
            <a:ext cx="5072514" cy="15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57473"/>
          <a:stretch>
            <a:fillRect/>
          </a:stretch>
        </p:blipFill>
        <p:spPr bwMode="auto">
          <a:xfrm>
            <a:off x="1214414" y="142852"/>
            <a:ext cx="637784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1785918" y="3786190"/>
            <a:ext cx="5091965" cy="28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b="51593"/>
          <a:stretch>
            <a:fillRect/>
          </a:stretch>
        </p:blipFill>
        <p:spPr bwMode="auto">
          <a:xfrm>
            <a:off x="1214414" y="142852"/>
            <a:ext cx="699597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/>
          <a:srcRect t="60106"/>
          <a:stretch>
            <a:fillRect/>
          </a:stretch>
        </p:blipFill>
        <p:spPr bwMode="auto">
          <a:xfrm>
            <a:off x="2214546" y="4500570"/>
            <a:ext cx="4995713" cy="144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56248"/>
          <a:stretch>
            <a:fillRect/>
          </a:stretch>
        </p:blipFill>
        <p:spPr bwMode="auto">
          <a:xfrm>
            <a:off x="1285852" y="214290"/>
            <a:ext cx="66965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l="1147" t="53409"/>
          <a:stretch>
            <a:fillRect/>
          </a:stretch>
        </p:blipFill>
        <p:spPr bwMode="auto">
          <a:xfrm>
            <a:off x="2285984" y="4000504"/>
            <a:ext cx="4995511" cy="236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-1702" b="58253"/>
          <a:stretch>
            <a:fillRect/>
          </a:stretch>
        </p:blipFill>
        <p:spPr bwMode="auto">
          <a:xfrm>
            <a:off x="1357290" y="214290"/>
            <a:ext cx="666451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l="-375" t="48810"/>
          <a:stretch>
            <a:fillRect/>
          </a:stretch>
        </p:blipFill>
        <p:spPr bwMode="auto">
          <a:xfrm>
            <a:off x="2857488" y="3929066"/>
            <a:ext cx="4311127" cy="281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Высота </a:t>
            </a:r>
            <a:r>
              <a:rPr lang="ru-RU" sz="2800" dirty="0" smtClean="0">
                <a:solidFill>
                  <a:schemeClr val="tx1"/>
                </a:solidFill>
              </a:rPr>
              <a:t>правильной шестиугольной пирамиды равна 5. </a:t>
            </a:r>
            <a:r>
              <a:rPr lang="ru-RU" sz="2800" dirty="0" smtClean="0">
                <a:solidFill>
                  <a:schemeClr val="tx1"/>
                </a:solidFill>
              </a:rPr>
              <a:t>Боковое ребро наклонено к плоскости основания под углом 30°. Найдите боковое ребро пирамиды.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4716463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411413" y="2852738"/>
            <a:ext cx="73025" cy="252095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7313" y="40052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5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187450" y="5373688"/>
            <a:ext cx="1223963" cy="43180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2195513" y="5157788"/>
            <a:ext cx="215900" cy="287337"/>
            <a:chOff x="2195736" y="5157192"/>
            <a:chExt cx="216024" cy="28803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2195736" y="5228802"/>
              <a:ext cx="0" cy="2164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195736" y="5157192"/>
              <a:ext cx="216024" cy="716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Дуга 18"/>
          <p:cNvSpPr/>
          <p:nvPr/>
        </p:nvSpPr>
        <p:spPr>
          <a:xfrm>
            <a:off x="1187450" y="5445125"/>
            <a:ext cx="360363" cy="4318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76375" y="5229225"/>
            <a:ext cx="719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30°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39975" y="5300663"/>
            <a:ext cx="50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3938" y="2997200"/>
            <a:ext cx="23764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+mn-cs"/>
              </a:rPr>
              <a:t>AS = 2 · SO</a:t>
            </a:r>
            <a:endParaRPr lang="ru-RU" sz="3200" b="1" dirty="0">
              <a:latin typeface="+mj-lt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00788" y="5949950"/>
            <a:ext cx="2519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Ответ: 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  10</a:t>
            </a:r>
            <a:endParaRPr lang="ru-RU" sz="2800" b="1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144000" cy="157018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</a:rPr>
              <a:t>В </a:t>
            </a:r>
            <a:r>
              <a:rPr lang="ru-RU" sz="3100" dirty="0" smtClean="0">
                <a:solidFill>
                  <a:schemeClr val="tx1"/>
                </a:solidFill>
              </a:rPr>
              <a:t>правильной четырехугольной пирамиде </a:t>
            </a:r>
            <a:r>
              <a:rPr lang="en-US" sz="3100" dirty="0" smtClean="0">
                <a:solidFill>
                  <a:schemeClr val="tx1"/>
                </a:solidFill>
              </a:rPr>
              <a:t>SABCD </a:t>
            </a:r>
            <a:r>
              <a:rPr lang="ru-RU" sz="3100" dirty="0" smtClean="0">
                <a:solidFill>
                  <a:schemeClr val="tx1"/>
                </a:solidFill>
              </a:rPr>
              <a:t>диагональ основания равна 6, высота равна 4. Найдите боковое ребро пирамиды.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5127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116013" y="4941888"/>
            <a:ext cx="3671887" cy="71913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7675" y="53006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6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87675" y="2924175"/>
            <a:ext cx="71438" cy="237648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0338" y="4149725"/>
            <a:ext cx="43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4</a:t>
            </a: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3059113" y="5013325"/>
            <a:ext cx="217487" cy="215900"/>
            <a:chOff x="3059832" y="5013176"/>
            <a:chExt cx="216024" cy="21602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059832" y="5013176"/>
              <a:ext cx="216024" cy="714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275856" y="5013176"/>
              <a:ext cx="0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00338" y="4941888"/>
            <a:ext cx="287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1500" y="3644900"/>
            <a:ext cx="1441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ОС = 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00788" y="5949950"/>
            <a:ext cx="2519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Ответ: 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0" y="2420938"/>
            <a:ext cx="5045075" cy="3819525"/>
            <a:chOff x="-1" y="2420888"/>
            <a:chExt cx="5044969" cy="3818949"/>
          </a:xfrm>
        </p:grpSpPr>
        <p:pic>
          <p:nvPicPr>
            <p:cNvPr id="2253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2420888"/>
              <a:ext cx="5044969" cy="3818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627257" y="4581149"/>
              <a:ext cx="1512855" cy="504749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555820" y="2708182"/>
              <a:ext cx="71436" cy="244914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15"/>
            <p:cNvGrpSpPr>
              <a:grpSpLocks/>
            </p:cNvGrpSpPr>
            <p:nvPr/>
          </p:nvGrpSpPr>
          <p:grpSpPr bwMode="auto">
            <a:xfrm>
              <a:off x="2627784" y="4797152"/>
              <a:ext cx="216024" cy="216024"/>
              <a:chOff x="2627784" y="4797152"/>
              <a:chExt cx="216024" cy="216024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2627257" y="4797017"/>
                <a:ext cx="215895" cy="7142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843152" y="4797017"/>
                <a:ext cx="0" cy="21586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39" name="TextBox 16"/>
            <p:cNvSpPr txBox="1">
              <a:spLocks noChangeArrowheads="1"/>
            </p:cNvSpPr>
            <p:nvPr/>
          </p:nvSpPr>
          <p:spPr bwMode="auto">
            <a:xfrm>
              <a:off x="2483768" y="5085184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Constantia" pitchFamily="18" charset="0"/>
                </a:rPr>
                <a:t>О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Радиус </a:t>
            </a:r>
            <a:r>
              <a:rPr lang="ru-RU" sz="2800" dirty="0" smtClean="0">
                <a:solidFill>
                  <a:schemeClr val="tx1"/>
                </a:solidFill>
              </a:rPr>
              <a:t>окружности, описанной около основания правильной треугольной пирамиды, равен 3. </a:t>
            </a:r>
            <a:r>
              <a:rPr lang="ru-RU" sz="2800" dirty="0" smtClean="0">
                <a:solidFill>
                  <a:schemeClr val="tx1"/>
                </a:solidFill>
              </a:rPr>
              <a:t>боковое ребро равно 5. Найдите высоту пирамиды.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3575" y="48688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19475" y="3213100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00788" y="5949950"/>
            <a:ext cx="2519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Ответ: 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49817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Радиус </a:t>
            </a:r>
            <a:r>
              <a:rPr lang="ru-RU" sz="2800" dirty="0" smtClean="0">
                <a:solidFill>
                  <a:schemeClr val="tx1"/>
                </a:solidFill>
              </a:rPr>
              <a:t>основания цилиндра равен 3. </a:t>
            </a:r>
            <a:r>
              <a:rPr lang="ru-RU" sz="2800" dirty="0" smtClean="0">
                <a:solidFill>
                  <a:schemeClr val="tx1"/>
                </a:solidFill>
              </a:rPr>
              <a:t>Диагональ осевого сечения цилиндра наклонена к плоскости основания  под углом 60°. Найдите диагональ осевого сечения цилиндра.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33675"/>
            <a:ext cx="30241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79613" y="3284538"/>
            <a:ext cx="0" cy="237648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79613" y="3284538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5513" y="2852738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3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755650" y="3284538"/>
            <a:ext cx="2303463" cy="2376487"/>
            <a:chOff x="899592" y="3356992"/>
            <a:chExt cx="3888432" cy="237626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899592" y="5733256"/>
              <a:ext cx="388843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99592" y="3356992"/>
              <a:ext cx="38884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>
            <a:stCxn id="31" idx="3"/>
          </p:cNvCxnSpPr>
          <p:nvPr/>
        </p:nvCxnSpPr>
        <p:spPr>
          <a:xfrm flipV="1">
            <a:off x="755650" y="3357563"/>
            <a:ext cx="2303463" cy="231775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971550" y="5373688"/>
            <a:ext cx="431800" cy="5762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31913" y="5084763"/>
            <a:ext cx="719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60°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35150" y="5732463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6</a:t>
            </a:r>
          </a:p>
        </p:txBody>
      </p:sp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2622550" y="3365500"/>
            <a:ext cx="495300" cy="687388"/>
            <a:chOff x="2622392" y="3364882"/>
            <a:chExt cx="495840" cy="687699"/>
          </a:xfrm>
        </p:grpSpPr>
        <p:sp>
          <p:nvSpPr>
            <p:cNvPr id="23" name="Дуга 22"/>
            <p:cNvSpPr/>
            <p:nvPr/>
          </p:nvSpPr>
          <p:spPr>
            <a:xfrm rot="8331327">
              <a:off x="2668480" y="3364882"/>
              <a:ext cx="432271" cy="503466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 rot="8331327">
              <a:off x="2622392" y="3445882"/>
              <a:ext cx="495840" cy="606699"/>
            </a:xfrm>
            <a:prstGeom prst="arc">
              <a:avLst>
                <a:gd name="adj1" fmla="val 16200000"/>
                <a:gd name="adj2" fmla="val 139162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11413" y="4005263"/>
            <a:ext cx="720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30°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300788" y="5949950"/>
            <a:ext cx="2519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Ответ: 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12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92275" y="2852738"/>
            <a:ext cx="50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S</a:t>
            </a:r>
            <a:endParaRPr lang="ru-RU" sz="2400" b="1">
              <a:latin typeface="Constantia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132138" y="2997200"/>
            <a:ext cx="503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В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132138" y="5373688"/>
            <a:ext cx="503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А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0825" y="5445125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1138" b="51143"/>
          <a:stretch>
            <a:fillRect/>
          </a:stretch>
        </p:blipFill>
        <p:spPr bwMode="auto">
          <a:xfrm>
            <a:off x="1428728" y="214290"/>
            <a:ext cx="62653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 t="57993"/>
          <a:stretch>
            <a:fillRect/>
          </a:stretch>
        </p:blipFill>
        <p:spPr bwMode="auto">
          <a:xfrm>
            <a:off x="2285984" y="4143380"/>
            <a:ext cx="4891639" cy="195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Площадь боковой поверхности цилиндра равна  2</a:t>
            </a:r>
            <a:r>
              <a:rPr lang="el-GR" sz="2800" dirty="0" smtClean="0">
                <a:solidFill>
                  <a:schemeClr val="tx1"/>
                </a:solidFill>
              </a:rPr>
              <a:t>π</a:t>
            </a:r>
            <a:r>
              <a:rPr lang="ru-RU" sz="2800" dirty="0" smtClean="0">
                <a:solidFill>
                  <a:schemeClr val="tx1"/>
                </a:solidFill>
              </a:rPr>
              <a:t>, а диаметр основания — 1. Найдите высоту цилиндра.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7200"/>
            <a:ext cx="4500563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9750" y="3573463"/>
            <a:ext cx="3240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9613" y="3141663"/>
            <a:ext cx="5762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1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513" y="3573463"/>
            <a:ext cx="0" cy="1914525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513" y="5516563"/>
            <a:ext cx="1584325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00338" y="5516563"/>
            <a:ext cx="86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0,5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4300" y="42211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nstantia" pitchFamily="18" charset="0"/>
              </a:rPr>
              <a:t>H</a:t>
            </a:r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1775" y="5157788"/>
            <a:ext cx="43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nstantia" pitchFamily="18" charset="0"/>
              </a:rPr>
              <a:t>R</a:t>
            </a:r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787900" y="1916113"/>
          <a:ext cx="2376488" cy="649287"/>
        </p:xfrm>
        <a:graphic>
          <a:graphicData uri="http://schemas.openxmlformats.org/presentationml/2006/ole">
            <p:oleObj spid="_x0000_s1026" name="Equation" r:id="rId4" imgW="838080" imgH="228600" progId="Equation.DSMT4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733925" y="2887663"/>
          <a:ext cx="2917825" cy="577850"/>
        </p:xfrm>
        <a:graphic>
          <a:graphicData uri="http://schemas.openxmlformats.org/presentationml/2006/ole">
            <p:oleObj spid="_x0000_s1027" name="Equation" r:id="rId5" imgW="1028520" imgH="203040" progId="Equation.DSMT4">
              <p:embed/>
            </p:oleObj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00788" y="5949950"/>
            <a:ext cx="2519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Ответ: 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63713" y="5229225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51275" y="5229225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51275" y="3284538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В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388" y="3213100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S</a:t>
            </a:r>
            <a:endParaRPr lang="ru-RU" sz="24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144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23. </a:t>
            </a:r>
            <a:r>
              <a:rPr lang="ru-RU" sz="2800" dirty="0" smtClean="0">
                <a:solidFill>
                  <a:schemeClr val="tx1"/>
                </a:solidFill>
              </a:rPr>
              <a:t>Высота конуса равна 4. Образующая наклонена к плоскости основания под углом 30°. Найдите образующую конуса.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45783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14612" y="2214554"/>
            <a:ext cx="73025" cy="2879725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28860" y="3571876"/>
            <a:ext cx="215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onstantia" pitchFamily="18" charset="0"/>
              </a:rPr>
              <a:t>4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86050" y="5072074"/>
            <a:ext cx="1582737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 rot="14146645">
            <a:off x="4203766" y="4572392"/>
            <a:ext cx="431800" cy="57626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306613">
            <a:off x="3662448" y="4603188"/>
            <a:ext cx="720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onstantia" pitchFamily="18" charset="0"/>
              </a:rPr>
              <a:t>30°</a:t>
            </a:r>
          </a:p>
        </p:txBody>
      </p: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2786050" y="4786322"/>
            <a:ext cx="287337" cy="287338"/>
            <a:chOff x="2483768" y="5229200"/>
            <a:chExt cx="288032" cy="28803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483768" y="522920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771800" y="5229200"/>
              <a:ext cx="0" cy="2880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00788" y="5949950"/>
            <a:ext cx="2519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Ответ: 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8</a:t>
            </a:r>
          </a:p>
        </p:txBody>
      </p:sp>
      <p:sp>
        <p:nvSpPr>
          <p:cNvPr id="28683" name="TextBox 17"/>
          <p:cNvSpPr txBox="1">
            <a:spLocks noChangeArrowheads="1"/>
          </p:cNvSpPr>
          <p:nvPr/>
        </p:nvSpPr>
        <p:spPr bwMode="auto">
          <a:xfrm>
            <a:off x="2339975" y="2205038"/>
            <a:ext cx="50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S</a:t>
            </a:r>
            <a:endParaRPr lang="ru-RU" sz="2400" b="1">
              <a:latin typeface="Constantia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71736" y="4929198"/>
            <a:ext cx="503238" cy="4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onstantia" pitchFamily="18" charset="0"/>
              </a:rPr>
              <a:t>О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57686" y="4643446"/>
            <a:ext cx="503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onstantia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7288" cy="1354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Высота конуса равна 4, а длина образующей — 5. </a:t>
            </a:r>
            <a:r>
              <a:rPr lang="ru-RU" sz="3100" dirty="0" smtClean="0">
                <a:solidFill>
                  <a:schemeClr val="tx1"/>
                </a:solidFill>
              </a:rPr>
              <a:t>Найдите диаметр основания конуса.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36838"/>
            <a:ext cx="4248150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00338" y="2781300"/>
            <a:ext cx="71437" cy="302418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68538" y="4437063"/>
            <a:ext cx="358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4</a:t>
            </a:r>
            <a:endParaRPr lang="ru-RU" sz="28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1275" y="4076700"/>
            <a:ext cx="360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5</a:t>
            </a:r>
            <a:endParaRPr lang="ru-RU" sz="2800" b="1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71550" y="5732463"/>
            <a:ext cx="3455988" cy="73025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2771775" y="5516563"/>
            <a:ext cx="287338" cy="215900"/>
            <a:chOff x="2771800" y="5517232"/>
            <a:chExt cx="288032" cy="21602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771800" y="5517232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059832" y="5517232"/>
              <a:ext cx="0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19475" y="5732463"/>
            <a:ext cx="360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3</a:t>
            </a:r>
            <a:endParaRPr lang="ru-RU" sz="28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7658" name="TextBox 22"/>
          <p:cNvSpPr txBox="1">
            <a:spLocks noChangeArrowheads="1"/>
          </p:cNvSpPr>
          <p:nvPr/>
        </p:nvSpPr>
        <p:spPr bwMode="auto">
          <a:xfrm>
            <a:off x="2627313" y="2276475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S</a:t>
            </a:r>
            <a:endParaRPr lang="ru-RU" sz="2400" b="1">
              <a:latin typeface="Constantia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27313" y="5805488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O</a:t>
            </a:r>
            <a:endParaRPr lang="ru-RU" sz="2400" b="1">
              <a:latin typeface="Constantia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00563" y="5516563"/>
            <a:ext cx="503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A</a:t>
            </a:r>
            <a:endParaRPr lang="ru-RU" sz="2400" b="1">
              <a:latin typeface="Constantia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00788" y="5949950"/>
            <a:ext cx="2519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Ответ: 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  6</a:t>
            </a:r>
            <a:endParaRPr lang="ru-RU" sz="2800" b="1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Найдите радиус сферы, вписанной в куб, ребра которого равны 4.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44164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56100" y="4149725"/>
            <a:ext cx="215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4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00338" y="3500438"/>
            <a:ext cx="0" cy="100806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6600" y="2565400"/>
            <a:ext cx="215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9838" y="5732463"/>
            <a:ext cx="21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0338" y="3573463"/>
            <a:ext cx="215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00788" y="5949950"/>
            <a:ext cx="2519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Ответ: 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ru-RU" sz="2800" b="1">
                <a:solidFill>
                  <a:srgbClr val="FF0000"/>
                </a:solidFill>
                <a:latin typeface="Constantia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67042"/>
          <a:stretch>
            <a:fillRect/>
          </a:stretch>
        </p:blipFill>
        <p:spPr bwMode="auto">
          <a:xfrm>
            <a:off x="1428728" y="214290"/>
            <a:ext cx="630881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l="-778" t="38732" b="47606"/>
          <a:stretch>
            <a:fillRect/>
          </a:stretch>
        </p:blipFill>
        <p:spPr bwMode="auto">
          <a:xfrm>
            <a:off x="1857356" y="4714884"/>
            <a:ext cx="5638020" cy="121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57368"/>
          <a:stretch>
            <a:fillRect/>
          </a:stretch>
        </p:blipFill>
        <p:spPr bwMode="auto">
          <a:xfrm>
            <a:off x="1285852" y="142852"/>
            <a:ext cx="6548098" cy="341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l="971" t="51053"/>
          <a:stretch>
            <a:fillRect/>
          </a:stretch>
        </p:blipFill>
        <p:spPr bwMode="auto">
          <a:xfrm>
            <a:off x="2071670" y="3929066"/>
            <a:ext cx="4928135" cy="268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42431"/>
          <a:stretch>
            <a:fillRect/>
          </a:stretch>
        </p:blipFill>
        <p:spPr bwMode="auto">
          <a:xfrm>
            <a:off x="1285852" y="357166"/>
            <a:ext cx="64753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t="65137"/>
          <a:stretch>
            <a:fillRect/>
          </a:stretch>
        </p:blipFill>
        <p:spPr bwMode="auto">
          <a:xfrm>
            <a:off x="2071670" y="4572008"/>
            <a:ext cx="497646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38193"/>
          <a:stretch>
            <a:fillRect/>
          </a:stretch>
        </p:blipFill>
        <p:spPr bwMode="auto">
          <a:xfrm>
            <a:off x="2000232" y="142852"/>
            <a:ext cx="5476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l="-1923" t="69405"/>
          <a:stretch>
            <a:fillRect/>
          </a:stretch>
        </p:blipFill>
        <p:spPr bwMode="auto">
          <a:xfrm>
            <a:off x="2214546" y="4357694"/>
            <a:ext cx="5075789" cy="143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-387" b="52641"/>
          <a:stretch>
            <a:fillRect/>
          </a:stretch>
        </p:blipFill>
        <p:spPr bwMode="auto">
          <a:xfrm>
            <a:off x="1428728" y="142852"/>
            <a:ext cx="6152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l="-1757" t="53005"/>
          <a:stretch>
            <a:fillRect/>
          </a:stretch>
        </p:blipFill>
        <p:spPr bwMode="auto">
          <a:xfrm>
            <a:off x="2143108" y="3786190"/>
            <a:ext cx="5005136" cy="248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-380" b="73823"/>
          <a:stretch>
            <a:fillRect/>
          </a:stretch>
        </p:blipFill>
        <p:spPr bwMode="auto">
          <a:xfrm>
            <a:off x="1285852" y="214290"/>
            <a:ext cx="64604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t="66066"/>
          <a:stretch>
            <a:fillRect/>
          </a:stretch>
        </p:blipFill>
        <p:spPr bwMode="auto">
          <a:xfrm>
            <a:off x="2071670" y="4071942"/>
            <a:ext cx="4937960" cy="23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61511"/>
          <a:stretch>
            <a:fillRect/>
          </a:stretch>
        </p:blipFill>
        <p:spPr bwMode="auto">
          <a:xfrm>
            <a:off x="1428728" y="214290"/>
            <a:ext cx="60480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l="-2510" t="45870"/>
          <a:stretch>
            <a:fillRect/>
          </a:stretch>
        </p:blipFill>
        <p:spPr bwMode="auto">
          <a:xfrm>
            <a:off x="2000232" y="3643314"/>
            <a:ext cx="5101389" cy="29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</TotalTime>
  <Words>218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Тема1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Высота правильной шестиугольной пирамиды равна 5. Боковое ребро наклонено к плоскости основания под углом 30°. Найдите боковое ребро пирамиды.</vt:lpstr>
      <vt:lpstr>В правильной четырехугольной пирамиде SABCD диагональ основания равна 6, высота равна 4. Найдите боковое ребро пирамиды.  </vt:lpstr>
      <vt:lpstr>Радиус окружности, описанной около основания правильной треугольной пирамиды, равен 3. боковое ребро равно 5. Найдите высоту пирамиды.</vt:lpstr>
      <vt:lpstr>Радиус основания цилиндра равен 3. Диагональ осевого сечения цилиндра наклонена к плоскости основания  под углом 60°. Найдите диагональ осевого сечения цилиндра.</vt:lpstr>
      <vt:lpstr> Площадь боковой поверхности цилиндра равна  2π, а диаметр основания — 1. Найдите высоту цилиндра. </vt:lpstr>
      <vt:lpstr>23. Высота конуса равна 4. Образующая наклонена к плоскости основания под углом 30°. Найдите образующую конуса.</vt:lpstr>
      <vt:lpstr> Высота конуса равна 4, а длина образующей — 5. Найдите диаметр основания конуса.  </vt:lpstr>
      <vt:lpstr> Найдите радиус сферы, вписанной в куб, ребра которого равны 4.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TITAN</dc:creator>
  <cp:lastModifiedBy>TITAN</cp:lastModifiedBy>
  <cp:revision>3</cp:revision>
  <dcterms:created xsi:type="dcterms:W3CDTF">2014-05-10T14:00:49Z</dcterms:created>
  <dcterms:modified xsi:type="dcterms:W3CDTF">2014-05-10T14:20:57Z</dcterms:modified>
</cp:coreProperties>
</file>