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sldIdLst>
    <p:sldId id="297" r:id="rId2"/>
    <p:sldId id="292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00"/>
    <a:srgbClr val="009900"/>
    <a:srgbClr val="FFC000"/>
    <a:srgbClr val="F07F09"/>
    <a:srgbClr val="725828"/>
    <a:srgbClr val="008000"/>
    <a:srgbClr val="666633"/>
    <a:srgbClr val="000066"/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40" autoAdjust="0"/>
    <p:restoredTop sz="94050" autoAdjust="0"/>
  </p:normalViewPr>
  <p:slideViewPr>
    <p:cSldViewPr snapToGrid="0" showGuides="1">
      <p:cViewPr varScale="1">
        <p:scale>
          <a:sx n="116" d="100"/>
          <a:sy n="116" d="100"/>
        </p:scale>
        <p:origin x="-1494" y="-114"/>
      </p:cViewPr>
      <p:guideLst>
        <p:guide orient="horz" pos="145"/>
        <p:guide pos="6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"/>
    </p:cViewPr>
  </p:sorterViewPr>
  <p:notesViewPr>
    <p:cSldViewPr snapToGrid="0" showGuides="1">
      <p:cViewPr varScale="1">
        <p:scale>
          <a:sx n="54" d="100"/>
          <a:sy n="54" d="100"/>
        </p:scale>
        <p:origin x="-1236" y="-102"/>
      </p:cViewPr>
      <p:guideLst>
        <p:guide orient="horz" pos="2880"/>
        <p:guide pos="2160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fld id="{43222F6C-CC15-4A22-BC1F-75B789650B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 sz="2400"/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768B38-0E22-434C-8E66-112693CB8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78964-B85A-4840-B1EA-EC382882F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EA080-76AE-4CC8-9B14-B5E194B9D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7772400" cy="4648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6A0A6-AB0D-4729-8615-5746BA89F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3810000" cy="2247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95700"/>
            <a:ext cx="3810000" cy="2247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2E3CA-9BE6-4B2F-9CFA-642FC465D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81000" y="381000"/>
            <a:ext cx="8077200" cy="556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00695-17A8-4B0B-84ED-BE77B3A88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86B73-ED31-4A39-BFD5-48D4A8B71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341C0-695D-4AC0-9461-D2659C5E73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D9838-5EAC-4DBB-AF12-55977F9775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8EDC6-9B9B-4BF5-BA67-32CEABFD5D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9F63E-A4BD-4DDF-A404-4BE943235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A2CAA-987C-4824-89DF-34D6FD0E2E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77253-23FA-453C-9298-0DB6270F9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DB329-0B88-4074-A315-D65434F99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F9AAEEFE-F65B-4A73-8425-5250E2D34A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 sz="2400"/>
            </a:p>
          </p:txBody>
        </p:sp>
      </p:grpSp>
      <p:grpSp>
        <p:nvGrpSpPr>
          <p:cNvPr id="1032" name="Group 10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3" name="Group 13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4" name="Group 16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4116" name="Rectangle 20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7" name="Rectangle 21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3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3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3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3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4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4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4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5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5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title"/>
          </p:nvPr>
        </p:nvSpPr>
        <p:spPr>
          <a:xfrm>
            <a:off x="685800" y="1533525"/>
            <a:ext cx="7772400" cy="3538538"/>
          </a:xfrm>
        </p:spPr>
        <p:txBody>
          <a:bodyPr/>
          <a:lstStyle/>
          <a:p>
            <a:pPr algn="ctr">
              <a:defRPr/>
            </a:pPr>
            <a:r>
              <a:rPr lang="ru-RU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>Решение  заданий  </a:t>
            </a:r>
            <a:br>
              <a:rPr lang="ru-RU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</a:br>
            <a:r>
              <a:rPr lang="ru-RU" sz="60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>В7 </a:t>
            </a:r>
            <a:br>
              <a:rPr lang="ru-RU" sz="60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</a:br>
            <a:r>
              <a:rPr lang="ru-RU" sz="48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>тригонометрия</a:t>
            </a:r>
            <a:r>
              <a:rPr lang="ru-RU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/>
            </a:r>
            <a:br>
              <a:rPr lang="ru-RU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</a:br>
            <a:r>
              <a:rPr lang="ru-RU" sz="32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>по материалам открытого банка </a:t>
            </a:r>
            <a:br>
              <a:rPr lang="ru-RU" sz="32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</a:br>
            <a:r>
              <a:rPr lang="ru-RU" sz="32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>задач ЕГЭ по математике </a:t>
            </a:r>
            <a:r>
              <a:rPr lang="en-US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/>
            </a:r>
            <a:br>
              <a:rPr lang="en-US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</a:br>
            <a:endParaRPr lang="ru-RU" cap="none" dirty="0" smtClean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nguiatGothic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49270" y="181716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2" name="Группа 15"/>
          <p:cNvGrpSpPr/>
          <p:nvPr/>
        </p:nvGrpSpPr>
        <p:grpSpPr>
          <a:xfrm>
            <a:off x="395307" y="982133"/>
            <a:ext cx="8249159" cy="903288"/>
            <a:chOff x="446107" y="601134"/>
            <a:chExt cx="8249159" cy="903288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446107" y="911228"/>
              <a:ext cx="79671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13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Найдите значение выражения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81927" name="Object 7"/>
            <p:cNvGraphicFramePr>
              <a:graphicFrameLocks noChangeAspect="1"/>
            </p:cNvGraphicFramePr>
            <p:nvPr/>
          </p:nvGraphicFramePr>
          <p:xfrm>
            <a:off x="5967823" y="601134"/>
            <a:ext cx="2727443" cy="903288"/>
          </p:xfrm>
          <a:graphic>
            <a:graphicData uri="http://schemas.openxmlformats.org/presentationml/2006/ole">
              <p:oleObj spid="_x0000_s87042" name="Формула" r:id="rId3" imgW="1917360" imgH="634680" progId="Equation.3">
                <p:embed/>
              </p:oleObj>
            </a:graphicData>
          </a:graphic>
        </p:graphicFrame>
      </p:grpSp>
      <p:sp>
        <p:nvSpPr>
          <p:cNvPr id="20" name="Прямоугольник 19"/>
          <p:cNvSpPr/>
          <p:nvPr/>
        </p:nvSpPr>
        <p:spPr>
          <a:xfrm>
            <a:off x="969963" y="4368697"/>
            <a:ext cx="7899399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Использованы</a:t>
            </a:r>
            <a:r>
              <a:rPr lang="en-US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:</a:t>
            </a:r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а) свойство нечетности функции 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sin 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: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</a:p>
          <a:p>
            <a:pPr>
              <a:lnSpc>
                <a:spcPct val="114000"/>
              </a:lnSpc>
            </a:pPr>
            <a:r>
              <a:rPr lang="ru-RU" sz="2000" i="1" dirty="0" smtClean="0">
                <a:latin typeface="Bookman Old Style"/>
              </a:rPr>
              <a:t>б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) свойство четности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функции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err="1" smtClean="0">
                <a:solidFill>
                  <a:prstClr val="black"/>
                </a:solidFill>
                <a:latin typeface="Bookman Old Style" pitchFamily="18" charset="0"/>
              </a:rPr>
              <a:t>cos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: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endParaRPr lang="ru-RU" sz="2000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в) формулы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приведения: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</a:p>
          <a:p>
            <a:pPr algn="ctr">
              <a:lnSpc>
                <a:spcPct val="114000"/>
              </a:lnSpc>
            </a:pP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3</a:t>
            </a:r>
            <a:r>
              <a:rPr lang="el-GR" sz="2000" i="1" dirty="0" smtClean="0">
                <a:solidFill>
                  <a:srgbClr val="C00000"/>
                </a:solidFill>
                <a:latin typeface="Bookman Old Style"/>
              </a:rPr>
              <a:t>π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r>
              <a:rPr lang="en-US" sz="2000" i="1" dirty="0" smtClean="0">
                <a:latin typeface="Bookman Old Style"/>
              </a:rPr>
              <a:t>,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 sin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3</a:t>
            </a:r>
            <a:r>
              <a:rPr lang="el-GR" sz="2000" i="1" dirty="0" smtClean="0">
                <a:solidFill>
                  <a:srgbClr val="C00000"/>
                </a:solidFill>
                <a:latin typeface="Bookman Old Style"/>
              </a:rPr>
              <a:t>π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/2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r>
              <a:rPr lang="ru-RU" sz="2000" i="1" dirty="0" smtClean="0">
                <a:latin typeface="Bookman Old Style"/>
              </a:rPr>
              <a:t>,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Constantia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(</a:t>
            </a:r>
            <a:r>
              <a:rPr lang="el-GR" sz="2000" i="1" dirty="0" smtClean="0">
                <a:solidFill>
                  <a:srgbClr val="C00000"/>
                </a:solidFill>
                <a:latin typeface="Bookman Old Style" pitchFamily="18" charset="0"/>
              </a:rPr>
              <a:t>π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t) = 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− </a:t>
            </a:r>
            <a:r>
              <a:rPr lang="en-US" sz="2000" i="1" dirty="0" err="1" smtClean="0">
                <a:solidFill>
                  <a:srgbClr val="C00000"/>
                </a:solidFill>
                <a:latin typeface="Constantia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en-US" sz="2000" i="1" dirty="0" smtClean="0">
                <a:latin typeface="Bookman Old Style" pitchFamily="18" charset="0"/>
              </a:rPr>
              <a:t>.</a:t>
            </a:r>
            <a:endParaRPr lang="ru-RU" sz="2000" dirty="0"/>
          </a:p>
        </p:txBody>
      </p:sp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969962" y="2327275"/>
          <a:ext cx="6357190" cy="1855258"/>
        </p:xfrm>
        <a:graphic>
          <a:graphicData uri="http://schemas.openxmlformats.org/presentationml/2006/ole">
            <p:oleObj spid="_x0000_s87046" name="Формула" r:id="rId4" imgW="3568680" imgH="1041120" progId="Equation.3">
              <p:embed/>
            </p:oleObj>
          </a:graphicData>
        </a:graphic>
      </p:graphicFrame>
      <p:sp>
        <p:nvSpPr>
          <p:cNvPr id="14" name="Скругленный прямоугольник 13"/>
          <p:cNvSpPr/>
          <p:nvPr/>
        </p:nvSpPr>
        <p:spPr bwMode="auto">
          <a:xfrm>
            <a:off x="4919133" y="3666067"/>
            <a:ext cx="533400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91603" y="1910294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03774" y="1089027"/>
            <a:ext cx="79671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en-US" sz="2400" i="1" dirty="0" smtClean="0">
                <a:solidFill>
                  <a:prstClr val="black"/>
                </a:solidFill>
                <a:latin typeface="Bookman Old Style" pitchFamily="18" charset="0"/>
              </a:rPr>
              <a:t>14</a:t>
            </a:r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. Найдите значение выражения</a:t>
            </a:r>
            <a:r>
              <a:rPr lang="en-US" sz="2400" i="1" dirty="0" smtClean="0">
                <a:solidFill>
                  <a:prstClr val="black"/>
                </a:solidFill>
                <a:latin typeface="Bookman Old Style" pitchFamily="18" charset="0"/>
              </a:rPr>
              <a:t>: </a:t>
            </a:r>
          </a:p>
          <a:p>
            <a:pPr marL="514350" lvl="0" indent="-514350" algn="ctr"/>
            <a:r>
              <a:rPr lang="en-US" sz="2400" i="1" dirty="0" smtClean="0">
                <a:solidFill>
                  <a:prstClr val="black"/>
                </a:solidFill>
                <a:latin typeface="Bookman Old Style" pitchFamily="18" charset="0"/>
              </a:rPr>
              <a:t>4tg(</a:t>
            </a:r>
            <a:r>
              <a:rPr lang="en-US" sz="2400" i="1" dirty="0" smtClean="0">
                <a:solidFill>
                  <a:prstClr val="black"/>
                </a:solidFill>
                <a:latin typeface="Constantia"/>
              </a:rPr>
              <a:t>−</a:t>
            </a:r>
            <a:r>
              <a:rPr lang="en-US" sz="2400" i="1" dirty="0" smtClean="0">
                <a:solidFill>
                  <a:prstClr val="black"/>
                </a:solidFill>
                <a:latin typeface="Bookman Old Style" pitchFamily="18" charset="0"/>
              </a:rPr>
              <a:t>3</a:t>
            </a:r>
            <a:r>
              <a:rPr lang="el-GR" sz="2400" i="1" dirty="0" smtClean="0">
                <a:solidFill>
                  <a:prstClr val="black"/>
                </a:solidFill>
                <a:latin typeface="Bookman Old Style" pitchFamily="18" charset="0"/>
              </a:rPr>
              <a:t>π</a:t>
            </a:r>
            <a:r>
              <a:rPr lang="en-US" sz="2400" i="1" dirty="0" smtClean="0">
                <a:solidFill>
                  <a:prstClr val="black"/>
                </a:solidFill>
                <a:latin typeface="Bookman Old Style" pitchFamily="18" charset="0"/>
              </a:rPr>
              <a:t> – t) – 3tg t, </a:t>
            </a:r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если </a:t>
            </a:r>
            <a:r>
              <a:rPr lang="en-US" sz="2400" i="1" dirty="0" err="1" smtClean="0">
                <a:solidFill>
                  <a:prstClr val="black"/>
                </a:solidFill>
                <a:latin typeface="Bookman Old Style" pitchFamily="18" charset="0"/>
              </a:rPr>
              <a:t>tg</a:t>
            </a:r>
            <a:r>
              <a:rPr lang="en-US" sz="2400" i="1" dirty="0" smtClean="0">
                <a:solidFill>
                  <a:prstClr val="black"/>
                </a:solidFill>
                <a:latin typeface="Bookman Old Style" pitchFamily="18" charset="0"/>
              </a:rPr>
              <a:t> t = 1.</a:t>
            </a:r>
            <a:endParaRPr lang="en-US" sz="24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69963" y="3547431"/>
            <a:ext cx="7899399" cy="114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Использованы</a:t>
            </a:r>
            <a:r>
              <a:rPr lang="en-US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:</a:t>
            </a:r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а) свойство нечетности функции </a:t>
            </a:r>
            <a:r>
              <a:rPr lang="en-US" sz="2000" i="1" dirty="0" err="1" smtClean="0">
                <a:solidFill>
                  <a:prstClr val="black"/>
                </a:solidFill>
                <a:latin typeface="Bookman Old Style" pitchFamily="18" charset="0"/>
              </a:rPr>
              <a:t>tg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: 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tg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tg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</a:p>
          <a:p>
            <a:pPr>
              <a:lnSpc>
                <a:spcPct val="114000"/>
              </a:lnSpc>
            </a:pPr>
            <a:r>
              <a:rPr lang="ru-RU" sz="2000" i="1" dirty="0" smtClean="0">
                <a:latin typeface="Bookman Old Style"/>
              </a:rPr>
              <a:t>б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) формула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приведения: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tg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3</a:t>
            </a:r>
            <a:r>
              <a:rPr lang="el-GR" sz="2000" i="1" dirty="0" smtClean="0">
                <a:solidFill>
                  <a:srgbClr val="C00000"/>
                </a:solidFill>
                <a:latin typeface="Bookman Old Style"/>
              </a:rPr>
              <a:t>π</a:t>
            </a:r>
            <a:r>
              <a:rPr lang="el-GR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+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tg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r>
              <a:rPr lang="en-US" sz="2000" i="1" dirty="0" smtClean="0">
                <a:latin typeface="Bookman Old Style" pitchFamily="18" charset="0"/>
              </a:rPr>
              <a:t>.</a:t>
            </a:r>
            <a:endParaRPr lang="ru-RU" sz="2000" dirty="0"/>
          </a:p>
        </p:txBody>
      </p:sp>
      <p:graphicFrame>
        <p:nvGraphicFramePr>
          <p:cNvPr id="88072" name="Object 8"/>
          <p:cNvGraphicFramePr>
            <a:graphicFrameLocks noChangeAspect="1"/>
          </p:cNvGraphicFramePr>
          <p:nvPr/>
        </p:nvGraphicFramePr>
        <p:xfrm>
          <a:off x="969963" y="2506663"/>
          <a:ext cx="7334250" cy="677862"/>
        </p:xfrm>
        <a:graphic>
          <a:graphicData uri="http://schemas.openxmlformats.org/presentationml/2006/ole">
            <p:oleObj spid="_x0000_s88072" name="Формула" r:id="rId3" imgW="4394160" imgH="406080" progId="Equation.3">
              <p:embed/>
            </p:oleObj>
          </a:graphicData>
        </a:graphic>
      </p:graphicFrame>
      <p:sp>
        <p:nvSpPr>
          <p:cNvPr id="15" name="Скругленный прямоугольник 14"/>
          <p:cNvSpPr/>
          <p:nvPr/>
        </p:nvSpPr>
        <p:spPr bwMode="auto">
          <a:xfrm>
            <a:off x="2006600" y="2895600"/>
            <a:ext cx="372533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7737" y="166476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2" name="Группа 15"/>
          <p:cNvGrpSpPr/>
          <p:nvPr/>
        </p:nvGrpSpPr>
        <p:grpSpPr>
          <a:xfrm>
            <a:off x="412241" y="971020"/>
            <a:ext cx="8630159" cy="720725"/>
            <a:chOff x="446107" y="776287"/>
            <a:chExt cx="8630159" cy="720725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446107" y="911228"/>
              <a:ext cx="863015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15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Найдите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      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если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 sin t = 0,96,  </a:t>
              </a:r>
              <a:r>
                <a:rPr lang="en-US" sz="2200" i="1" dirty="0" smtClean="0">
                  <a:solidFill>
                    <a:prstClr val="black"/>
                  </a:solidFill>
                  <a:latin typeface="+mn-lt"/>
                </a:rPr>
                <a:t>t</a:t>
              </a:r>
              <a:r>
                <a:rPr lang="ru-RU" sz="2200" i="1" dirty="0" smtClean="0">
                  <a:latin typeface="+mn-lt"/>
                </a:rPr>
                <a:t> </a:t>
              </a:r>
              <a:r>
                <a:rPr lang="ru-RU" sz="2200" dirty="0" smtClean="0">
                  <a:latin typeface="+mn-lt"/>
                </a:rPr>
                <a:t>∈</a:t>
              </a:r>
              <a:r>
                <a:rPr lang="en-US" sz="2200" dirty="0" smtClean="0">
                  <a:latin typeface="+mn-lt"/>
                </a:rPr>
                <a:t> </a:t>
              </a:r>
              <a:r>
                <a:rPr lang="en-US" sz="2200" i="1" dirty="0" smtClean="0">
                  <a:latin typeface="+mn-lt"/>
                </a:rPr>
                <a:t>(0; 0,5</a:t>
              </a:r>
              <a:r>
                <a:rPr lang="el-GR" sz="2200" i="1" dirty="0" smtClean="0">
                  <a:latin typeface="+mn-lt"/>
                </a:rPr>
                <a:t>π</a:t>
              </a:r>
              <a:r>
                <a:rPr lang="en-US" sz="2200" i="1" dirty="0" smtClean="0">
                  <a:latin typeface="+mn-lt"/>
                </a:rPr>
                <a:t>).</a:t>
              </a:r>
              <a:r>
                <a:rPr lang="ru-RU" sz="2200" i="1" dirty="0" smtClean="0">
                  <a:solidFill>
                    <a:prstClr val="black"/>
                  </a:solidFill>
                  <a:latin typeface="+mn-lt"/>
                </a:rPr>
                <a:t> </a:t>
              </a:r>
              <a:endParaRPr lang="en-US" sz="2200" i="1" dirty="0" smtClean="0">
                <a:solidFill>
                  <a:srgbClr val="C00000"/>
                </a:solidFill>
                <a:latin typeface="+mn-lt"/>
                <a:sym typeface="Symbol"/>
              </a:endParaRPr>
            </a:p>
          </p:txBody>
        </p:sp>
        <p:graphicFrame>
          <p:nvGraphicFramePr>
            <p:cNvPr id="81927" name="Object 7"/>
            <p:cNvGraphicFramePr>
              <a:graphicFrameLocks noChangeAspect="1"/>
            </p:cNvGraphicFramePr>
            <p:nvPr/>
          </p:nvGraphicFramePr>
          <p:xfrm>
            <a:off x="2462212" y="776287"/>
            <a:ext cx="1928812" cy="720725"/>
          </p:xfrm>
          <a:graphic>
            <a:graphicData uri="http://schemas.openxmlformats.org/presentationml/2006/ole">
              <p:oleObj spid="_x0000_s89090" name="Формула" r:id="rId3" imgW="1155600" imgH="431640" progId="Equation.3">
                <p:embed/>
              </p:oleObj>
            </a:graphicData>
          </a:graphic>
        </p:graphicFrame>
      </p:grpSp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969963" y="2176991"/>
          <a:ext cx="7535487" cy="2361141"/>
        </p:xfrm>
        <a:graphic>
          <a:graphicData uri="http://schemas.openxmlformats.org/presentationml/2006/ole">
            <p:oleObj spid="_x0000_s89091" name="Формула" r:id="rId4" imgW="4406760" imgH="1384200" progId="Equation.3">
              <p:embed/>
            </p:oleObj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969963" y="4605764"/>
            <a:ext cx="8055504" cy="114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Использованы: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endParaRPr lang="en-US" sz="2000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а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)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формула приведения: 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3</a:t>
            </a:r>
            <a:r>
              <a:rPr lang="el-GR" sz="2000" i="1" dirty="0" smtClean="0">
                <a:solidFill>
                  <a:srgbClr val="C00000"/>
                </a:solidFill>
                <a:latin typeface="Bookman Old Style"/>
              </a:rPr>
              <a:t>π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/2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endParaRPr lang="ru-RU" sz="2000" i="1" dirty="0" smtClean="0">
              <a:solidFill>
                <a:srgbClr val="C00000"/>
              </a:solidFill>
              <a:latin typeface="Bookman Old Style"/>
            </a:endParaRPr>
          </a:p>
          <a:p>
            <a:pPr>
              <a:lnSpc>
                <a:spcPct val="114000"/>
              </a:lnSpc>
            </a:pPr>
            <a:r>
              <a:rPr lang="ru-RU" sz="2000" i="1" dirty="0" smtClean="0">
                <a:latin typeface="Bookman Old Style"/>
              </a:rPr>
              <a:t>б)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тождество: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</a:t>
            </a:r>
            <a:r>
              <a:rPr lang="en-US" sz="2000" i="1" baseline="30000" dirty="0" smtClean="0">
                <a:solidFill>
                  <a:srgbClr val="C00000"/>
                </a:solidFill>
                <a:latin typeface="Bookman Old Style"/>
              </a:rPr>
              <a:t>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 + cos</a:t>
            </a:r>
            <a:r>
              <a:rPr lang="en-US" sz="2000" i="1" baseline="30000" dirty="0" smtClean="0">
                <a:solidFill>
                  <a:srgbClr val="C00000"/>
                </a:solidFill>
                <a:latin typeface="Bookman Old Style"/>
              </a:rPr>
              <a:t>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 = 1</a:t>
            </a:r>
            <a:r>
              <a:rPr lang="en-US" sz="2000" i="1" dirty="0" smtClean="0">
                <a:latin typeface="Bookman Old Style" pitchFamily="18" charset="0"/>
              </a:rPr>
              <a:t>.</a:t>
            </a:r>
            <a:endParaRPr lang="ru-RU" sz="2000" dirty="0"/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5147732" y="3979333"/>
            <a:ext cx="567267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7737" y="166476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2" name="Группа 15"/>
          <p:cNvGrpSpPr/>
          <p:nvPr/>
        </p:nvGrpSpPr>
        <p:grpSpPr>
          <a:xfrm>
            <a:off x="412241" y="971549"/>
            <a:ext cx="8630159" cy="720725"/>
            <a:chOff x="446107" y="776816"/>
            <a:chExt cx="8630159" cy="720725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446107" y="911228"/>
              <a:ext cx="863015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16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Найдите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если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 </a:t>
              </a:r>
              <a:r>
                <a:rPr lang="en-US" sz="2200" i="1" dirty="0" err="1" smtClean="0">
                  <a:solidFill>
                    <a:prstClr val="black"/>
                  </a:solidFill>
                  <a:latin typeface="Bookman Old Style" pitchFamily="18" charset="0"/>
                </a:rPr>
                <a:t>tg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t = 0,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1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.</a:t>
              </a:r>
              <a:endParaRPr lang="en-US" sz="2200" i="1" dirty="0" smtClean="0">
                <a:solidFill>
                  <a:srgbClr val="C00000"/>
                </a:solidFill>
                <a:latin typeface="+mn-lt"/>
                <a:sym typeface="Symbol"/>
              </a:endParaRPr>
            </a:p>
          </p:txBody>
        </p:sp>
        <p:graphicFrame>
          <p:nvGraphicFramePr>
            <p:cNvPr id="81927" name="Object 7"/>
            <p:cNvGraphicFramePr>
              <a:graphicFrameLocks noChangeAspect="1"/>
            </p:cNvGraphicFramePr>
            <p:nvPr/>
          </p:nvGraphicFramePr>
          <p:xfrm>
            <a:off x="2555875" y="776816"/>
            <a:ext cx="1420813" cy="720725"/>
          </p:xfrm>
          <a:graphic>
            <a:graphicData uri="http://schemas.openxmlformats.org/presentationml/2006/ole">
              <p:oleObj spid="_x0000_s90114" name="Формула" r:id="rId3" imgW="850680" imgH="431640" progId="Equation.3">
                <p:embed/>
              </p:oleObj>
            </a:graphicData>
          </a:graphic>
        </p:graphicFrame>
      </p:grpSp>
      <p:sp>
        <p:nvSpPr>
          <p:cNvPr id="20" name="Прямоугольник 19"/>
          <p:cNvSpPr/>
          <p:nvPr/>
        </p:nvSpPr>
        <p:spPr>
          <a:xfrm>
            <a:off x="969963" y="2895497"/>
            <a:ext cx="7818437" cy="114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Использованы: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endParaRPr lang="en-US" sz="2000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а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)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формула приведения: 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tg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5</a:t>
            </a:r>
            <a:r>
              <a:rPr lang="el-GR" sz="2000" i="1" dirty="0" smtClean="0">
                <a:solidFill>
                  <a:srgbClr val="C00000"/>
                </a:solidFill>
                <a:latin typeface="Bookman Old Style"/>
              </a:rPr>
              <a:t>π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/2 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+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ctg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endParaRPr lang="ru-RU" sz="2000" i="1" dirty="0" smtClean="0">
              <a:solidFill>
                <a:srgbClr val="C00000"/>
              </a:solidFill>
              <a:latin typeface="Bookman Old Style"/>
            </a:endParaRPr>
          </a:p>
          <a:p>
            <a:pPr>
              <a:lnSpc>
                <a:spcPct val="114000"/>
              </a:lnSpc>
            </a:pPr>
            <a:r>
              <a:rPr lang="ru-RU" sz="2000" i="1" dirty="0" smtClean="0">
                <a:latin typeface="Bookman Old Style"/>
              </a:rPr>
              <a:t>б)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тождество: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tg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 ·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ctg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 = 1</a:t>
            </a:r>
            <a:r>
              <a:rPr lang="en-US" sz="2000" i="1" dirty="0" smtClean="0">
                <a:latin typeface="Bookman Old Style" pitchFamily="18" charset="0"/>
              </a:rPr>
              <a:t>.</a:t>
            </a:r>
            <a:endParaRPr lang="ru-RU" sz="2000" dirty="0"/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8153399" y="2277533"/>
            <a:ext cx="567267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969963" y="2084268"/>
          <a:ext cx="7823201" cy="742950"/>
        </p:xfrm>
        <a:graphic>
          <a:graphicData uri="http://schemas.openxmlformats.org/presentationml/2006/ole">
            <p:oleObj spid="_x0000_s90120" name="Формула" r:id="rId4" imgW="468612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7737" y="166476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12241" y="1105961"/>
            <a:ext cx="86301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en-US" sz="2200" i="1" dirty="0" smtClean="0">
                <a:solidFill>
                  <a:prstClr val="black"/>
                </a:solidFill>
                <a:latin typeface="+mn-lt"/>
              </a:rPr>
              <a:t>17</a:t>
            </a:r>
            <a:r>
              <a:rPr lang="ru-RU" sz="2200" i="1" dirty="0" smtClean="0">
                <a:solidFill>
                  <a:prstClr val="black"/>
                </a:solidFill>
                <a:latin typeface="+mn-lt"/>
              </a:rPr>
              <a:t>. Найдите</a:t>
            </a:r>
            <a:r>
              <a:rPr lang="en-US" sz="2200" i="1" dirty="0" smtClean="0">
                <a:solidFill>
                  <a:prstClr val="black"/>
                </a:solidFill>
                <a:latin typeface="+mn-lt"/>
              </a:rPr>
              <a:t> tg</a:t>
            </a:r>
            <a:r>
              <a:rPr lang="en-US" sz="2200" i="1" baseline="30000" dirty="0" smtClean="0">
                <a:solidFill>
                  <a:prstClr val="black"/>
                </a:solidFill>
                <a:latin typeface="+mn-lt"/>
              </a:rPr>
              <a:t>2 </a:t>
            </a:r>
            <a:r>
              <a:rPr lang="en-US" sz="2200" i="1" dirty="0" smtClean="0">
                <a:solidFill>
                  <a:prstClr val="black"/>
                </a:solidFill>
                <a:latin typeface="+mn-lt"/>
              </a:rPr>
              <a:t>t, </a:t>
            </a:r>
            <a:r>
              <a:rPr lang="ru-RU" sz="2200" i="1" dirty="0" smtClean="0">
                <a:solidFill>
                  <a:prstClr val="black"/>
                </a:solidFill>
                <a:latin typeface="+mn-lt"/>
              </a:rPr>
              <a:t>если</a:t>
            </a:r>
            <a:r>
              <a:rPr lang="en-US" sz="2200" i="1" dirty="0" smtClean="0">
                <a:solidFill>
                  <a:prstClr val="black"/>
                </a:solidFill>
                <a:latin typeface="+mn-lt"/>
              </a:rPr>
              <a:t>  5sin</a:t>
            </a:r>
            <a:r>
              <a:rPr lang="en-US" sz="2200" i="1" baseline="30000" dirty="0" smtClean="0">
                <a:solidFill>
                  <a:prstClr val="black"/>
                </a:solidFill>
                <a:latin typeface="+mn-lt"/>
              </a:rPr>
              <a:t>2</a:t>
            </a:r>
            <a:r>
              <a:rPr lang="en-US" sz="2200" i="1" dirty="0" smtClean="0">
                <a:solidFill>
                  <a:prstClr val="black"/>
                </a:solidFill>
                <a:latin typeface="+mn-lt"/>
              </a:rPr>
              <a:t> t + 12cos</a:t>
            </a:r>
            <a:r>
              <a:rPr lang="en-US" sz="2200" i="1" baseline="30000" dirty="0" smtClean="0">
                <a:solidFill>
                  <a:prstClr val="black"/>
                </a:solidFill>
                <a:latin typeface="+mn-lt"/>
              </a:rPr>
              <a:t>2</a:t>
            </a:r>
            <a:r>
              <a:rPr lang="en-US" sz="2200" i="1" dirty="0" smtClean="0">
                <a:solidFill>
                  <a:prstClr val="black"/>
                </a:solidFill>
                <a:latin typeface="+mn-lt"/>
              </a:rPr>
              <a:t> t = 6.</a:t>
            </a:r>
            <a:endParaRPr lang="en-US" sz="2200" i="1" dirty="0" smtClean="0">
              <a:solidFill>
                <a:srgbClr val="C00000"/>
              </a:solidFill>
              <a:latin typeface="+mn-lt"/>
              <a:sym typeface="Symbol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1718734" y="5325533"/>
            <a:ext cx="270934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91143" name="Object 8"/>
          <p:cNvGraphicFramePr>
            <a:graphicFrameLocks noChangeAspect="1"/>
          </p:cNvGraphicFramePr>
          <p:nvPr/>
        </p:nvGraphicFramePr>
        <p:xfrm>
          <a:off x="987425" y="2131484"/>
          <a:ext cx="3822700" cy="3554413"/>
        </p:xfrm>
        <a:graphic>
          <a:graphicData uri="http://schemas.openxmlformats.org/presentationml/2006/ole">
            <p:oleObj spid="_x0000_s91143" name="Формула" r:id="rId3" imgW="2234880" imgH="2082600" progId="Equation.3">
              <p:embed/>
            </p:oleObj>
          </a:graphicData>
        </a:graphic>
      </p:graphicFrame>
      <p:grpSp>
        <p:nvGrpSpPr>
          <p:cNvPr id="30" name="Группа 29"/>
          <p:cNvGrpSpPr/>
          <p:nvPr/>
        </p:nvGrpSpPr>
        <p:grpSpPr>
          <a:xfrm>
            <a:off x="987425" y="5702271"/>
            <a:ext cx="6189134" cy="763647"/>
            <a:chOff x="1210733" y="5431337"/>
            <a:chExt cx="6189134" cy="763647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1210733" y="5602272"/>
              <a:ext cx="6189134" cy="4431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14000"/>
                </a:lnSpc>
              </a:pPr>
              <a:r>
                <a:rPr lang="ru-RU" sz="2000" i="1" u="sng" dirty="0" smtClean="0">
                  <a:solidFill>
                    <a:prstClr val="black"/>
                  </a:solidFill>
                  <a:latin typeface="Bookman Old Style" pitchFamily="18" charset="0"/>
                </a:rPr>
                <a:t>Использовано</a:t>
              </a:r>
              <a:r>
                <a:rPr lang="ru-RU" sz="2000" i="1" dirty="0" smtClean="0">
                  <a:solidFill>
                    <a:prstClr val="black"/>
                  </a:solidFill>
                  <a:latin typeface="Bookman Old Style" pitchFamily="18" charset="0"/>
                </a:rPr>
                <a:t> тождество:</a:t>
              </a:r>
              <a:r>
                <a:rPr lang="en-US" sz="20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tg</a:t>
              </a:r>
              <a:r>
                <a:rPr lang="en-US" sz="2000" i="1" baseline="30000" dirty="0" smtClean="0">
                  <a:solidFill>
                    <a:srgbClr val="C00000"/>
                  </a:solidFill>
                  <a:latin typeface="Bookman Old Style"/>
                </a:rPr>
                <a:t>2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 t + 1 =          </a:t>
              </a:r>
              <a:r>
                <a:rPr lang="en-US" sz="2000" i="1" dirty="0" smtClean="0">
                  <a:latin typeface="Bookman Old Style" pitchFamily="18" charset="0"/>
                </a:rPr>
                <a:t>.</a:t>
              </a:r>
              <a:endParaRPr lang="ru-RU" sz="2000" dirty="0"/>
            </a:p>
          </p:txBody>
        </p:sp>
        <p:grpSp>
          <p:nvGrpSpPr>
            <p:cNvPr id="28" name="Группа 27"/>
            <p:cNvGrpSpPr/>
            <p:nvPr/>
          </p:nvGrpSpPr>
          <p:grpSpPr>
            <a:xfrm>
              <a:off x="5900334" y="5431337"/>
              <a:ext cx="930063" cy="763647"/>
              <a:chOff x="6645401" y="2578071"/>
              <a:chExt cx="930063" cy="763647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6645401" y="2941608"/>
                <a:ext cx="93006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 smtClean="0">
                    <a:solidFill>
                      <a:srgbClr val="C00000"/>
                    </a:solidFill>
                    <a:latin typeface="Bookman Old Style"/>
                  </a:rPr>
                  <a:t>cos</a:t>
                </a:r>
                <a:r>
                  <a:rPr lang="en-US" sz="2000" i="1" baseline="30000" dirty="0" smtClean="0">
                    <a:solidFill>
                      <a:srgbClr val="C00000"/>
                    </a:solidFill>
                    <a:latin typeface="Bookman Old Style"/>
                  </a:rPr>
                  <a:t>2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Bookman Old Style"/>
                  </a:rPr>
                  <a:t> t </a:t>
                </a:r>
                <a:endParaRPr lang="ru-RU" dirty="0"/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6830252" y="2578071"/>
                <a:ext cx="34336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 smtClean="0">
                    <a:solidFill>
                      <a:srgbClr val="C00000"/>
                    </a:solidFill>
                    <a:latin typeface="Bookman Old Style"/>
                  </a:rPr>
                  <a:t>1</a:t>
                </a:r>
                <a:endParaRPr lang="ru-RU" dirty="0"/>
              </a:p>
            </p:txBody>
          </p:sp>
          <p:cxnSp>
            <p:nvCxnSpPr>
              <p:cNvPr id="22" name="Прямая соединительная линия 21"/>
              <p:cNvCxnSpPr/>
              <p:nvPr/>
            </p:nvCxnSpPr>
            <p:spPr bwMode="auto">
              <a:xfrm>
                <a:off x="6764867" y="2980267"/>
                <a:ext cx="668866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ct 7"/>
          <p:cNvGraphicFramePr>
            <a:graphicFrameLocks noChangeAspect="1"/>
          </p:cNvGraphicFramePr>
          <p:nvPr/>
        </p:nvGraphicFramePr>
        <p:xfrm>
          <a:off x="987425" y="2352147"/>
          <a:ext cx="7696200" cy="2014537"/>
        </p:xfrm>
        <a:graphic>
          <a:graphicData uri="http://schemas.openxmlformats.org/presentationml/2006/ole">
            <p:oleObj spid="_x0000_s92167" name="Формула" r:id="rId3" imgW="4609800" imgH="1206360" progId="Equation.3">
              <p:embed/>
            </p:oleObj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7737" y="166476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8009467" y="3564467"/>
            <a:ext cx="609599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" name="Группа 29"/>
          <p:cNvGrpSpPr/>
          <p:nvPr/>
        </p:nvGrpSpPr>
        <p:grpSpPr>
          <a:xfrm>
            <a:off x="987425" y="4516937"/>
            <a:ext cx="6189134" cy="695915"/>
            <a:chOff x="1210733" y="5482136"/>
            <a:chExt cx="6189134" cy="695915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1210733" y="5602272"/>
              <a:ext cx="6189134" cy="4431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14000"/>
                </a:lnSpc>
              </a:pPr>
              <a:r>
                <a:rPr lang="ru-RU" sz="2000" i="1" u="sng" dirty="0" smtClean="0">
                  <a:solidFill>
                    <a:prstClr val="black"/>
                  </a:solidFill>
                  <a:latin typeface="Bookman Old Style" pitchFamily="18" charset="0"/>
                </a:rPr>
                <a:t>Использовано</a:t>
              </a:r>
              <a:r>
                <a:rPr lang="ru-RU" sz="2000" i="1" dirty="0" smtClean="0">
                  <a:solidFill>
                    <a:prstClr val="black"/>
                  </a:solidFill>
                  <a:latin typeface="Bookman Old Style" pitchFamily="18" charset="0"/>
                </a:rPr>
                <a:t> тождество:</a:t>
              </a:r>
              <a:r>
                <a:rPr lang="en-US" sz="20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en-US" sz="2000" i="1" dirty="0" err="1" smtClean="0">
                  <a:solidFill>
                    <a:srgbClr val="C00000"/>
                  </a:solidFill>
                  <a:latin typeface="Bookman Old Style"/>
                </a:rPr>
                <a:t>tg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 t =          </a:t>
              </a:r>
              <a:r>
                <a:rPr lang="en-US" sz="2000" i="1" dirty="0" smtClean="0">
                  <a:latin typeface="Bookman Old Style" pitchFamily="18" charset="0"/>
                </a:rPr>
                <a:t>.</a:t>
              </a:r>
              <a:endParaRPr lang="ru-RU" sz="2000" dirty="0"/>
            </a:p>
          </p:txBody>
        </p:sp>
        <p:grpSp>
          <p:nvGrpSpPr>
            <p:cNvPr id="3" name="Группа 27"/>
            <p:cNvGrpSpPr/>
            <p:nvPr/>
          </p:nvGrpSpPr>
          <p:grpSpPr>
            <a:xfrm>
              <a:off x="5417734" y="5482136"/>
              <a:ext cx="824265" cy="695915"/>
              <a:chOff x="6162801" y="2628870"/>
              <a:chExt cx="824265" cy="695915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6162801" y="2924675"/>
                <a:ext cx="82426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 err="1" smtClean="0">
                    <a:solidFill>
                      <a:srgbClr val="C00000"/>
                    </a:solidFill>
                    <a:latin typeface="Bookman Old Style"/>
                  </a:rPr>
                  <a:t>cos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Bookman Old Style"/>
                  </a:rPr>
                  <a:t> t </a:t>
                </a:r>
                <a:endParaRPr lang="ru-RU" dirty="0"/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6178319" y="2628870"/>
                <a:ext cx="71686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 smtClean="0">
                    <a:solidFill>
                      <a:srgbClr val="C00000"/>
                    </a:solidFill>
                    <a:latin typeface="Bookman Old Style"/>
                  </a:rPr>
                  <a:t>sin t</a:t>
                </a:r>
                <a:endParaRPr lang="ru-RU" dirty="0"/>
              </a:p>
            </p:txBody>
          </p:sp>
          <p:cxnSp>
            <p:nvCxnSpPr>
              <p:cNvPr id="22" name="Прямая соединительная линия 21"/>
              <p:cNvCxnSpPr/>
              <p:nvPr/>
            </p:nvCxnSpPr>
            <p:spPr bwMode="auto">
              <a:xfrm>
                <a:off x="6197600" y="2988733"/>
                <a:ext cx="668866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23" name="Группа 15"/>
          <p:cNvGrpSpPr/>
          <p:nvPr/>
        </p:nvGrpSpPr>
        <p:grpSpPr>
          <a:xfrm>
            <a:off x="454575" y="1028700"/>
            <a:ext cx="8350758" cy="657225"/>
            <a:chOff x="446107" y="825500"/>
            <a:chExt cx="8630159" cy="657225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446107" y="911228"/>
              <a:ext cx="863015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1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8. Найдите     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 если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 </a:t>
              </a:r>
              <a:r>
                <a:rPr lang="en-US" sz="2200" i="1" dirty="0" err="1" smtClean="0">
                  <a:solidFill>
                    <a:prstClr val="black"/>
                  </a:solidFill>
                  <a:latin typeface="Bookman Old Style" pitchFamily="18" charset="0"/>
                </a:rPr>
                <a:t>tg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t = 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1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.</a:t>
              </a:r>
              <a:endParaRPr lang="en-US" sz="2200" i="1" dirty="0" smtClean="0">
                <a:solidFill>
                  <a:srgbClr val="C00000"/>
                </a:solidFill>
                <a:latin typeface="+mn-lt"/>
                <a:sym typeface="Symbol"/>
              </a:endParaRPr>
            </a:p>
          </p:txBody>
        </p:sp>
        <p:graphicFrame>
          <p:nvGraphicFramePr>
            <p:cNvPr id="26" name="Object 7"/>
            <p:cNvGraphicFramePr>
              <a:graphicFrameLocks noChangeAspect="1"/>
            </p:cNvGraphicFramePr>
            <p:nvPr/>
          </p:nvGraphicFramePr>
          <p:xfrm>
            <a:off x="2579157" y="825500"/>
            <a:ext cx="1951038" cy="657225"/>
          </p:xfrm>
          <a:graphic>
            <a:graphicData uri="http://schemas.openxmlformats.org/presentationml/2006/ole">
              <p:oleObj spid="_x0000_s92166" name="Формула" r:id="rId4" imgW="116820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ct 7"/>
          <p:cNvGraphicFramePr>
            <a:graphicFrameLocks noChangeAspect="1"/>
          </p:cNvGraphicFramePr>
          <p:nvPr/>
        </p:nvGraphicFramePr>
        <p:xfrm>
          <a:off x="987425" y="2138891"/>
          <a:ext cx="7800975" cy="3309938"/>
        </p:xfrm>
        <a:graphic>
          <a:graphicData uri="http://schemas.openxmlformats.org/presentationml/2006/ole">
            <p:oleObj spid="_x0000_s93187" name="Формула" r:id="rId3" imgW="4673520" imgH="1981080" progId="Equation.3">
              <p:embed/>
            </p:oleObj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7737" y="166476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4182533" y="4656667"/>
            <a:ext cx="296334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" name="Группа 29"/>
          <p:cNvGrpSpPr/>
          <p:nvPr/>
        </p:nvGrpSpPr>
        <p:grpSpPr>
          <a:xfrm>
            <a:off x="987425" y="5549870"/>
            <a:ext cx="6189134" cy="695915"/>
            <a:chOff x="1210733" y="5482136"/>
            <a:chExt cx="6189134" cy="695915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1210733" y="5602272"/>
              <a:ext cx="6189134" cy="4431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14000"/>
                </a:lnSpc>
              </a:pPr>
              <a:r>
                <a:rPr lang="ru-RU" sz="2000" i="1" u="sng" dirty="0" smtClean="0">
                  <a:solidFill>
                    <a:prstClr val="black"/>
                  </a:solidFill>
                  <a:latin typeface="Bookman Old Style" pitchFamily="18" charset="0"/>
                </a:rPr>
                <a:t>Использовано</a:t>
              </a:r>
              <a:r>
                <a:rPr lang="ru-RU" sz="2000" i="1" dirty="0" smtClean="0">
                  <a:solidFill>
                    <a:prstClr val="black"/>
                  </a:solidFill>
                  <a:latin typeface="Bookman Old Style" pitchFamily="18" charset="0"/>
                </a:rPr>
                <a:t> тождество:</a:t>
              </a:r>
              <a:r>
                <a:rPr lang="en-US" sz="20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en-US" sz="2000" i="1" dirty="0" err="1" smtClean="0">
                  <a:solidFill>
                    <a:srgbClr val="C00000"/>
                  </a:solidFill>
                  <a:latin typeface="Bookman Old Style"/>
                </a:rPr>
                <a:t>tg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 t =          </a:t>
              </a:r>
              <a:r>
                <a:rPr lang="en-US" sz="2000" i="1" dirty="0" smtClean="0">
                  <a:latin typeface="Bookman Old Style" pitchFamily="18" charset="0"/>
                </a:rPr>
                <a:t>.</a:t>
              </a:r>
              <a:endParaRPr lang="ru-RU" sz="2000" dirty="0"/>
            </a:p>
          </p:txBody>
        </p:sp>
        <p:grpSp>
          <p:nvGrpSpPr>
            <p:cNvPr id="3" name="Группа 27"/>
            <p:cNvGrpSpPr/>
            <p:nvPr/>
          </p:nvGrpSpPr>
          <p:grpSpPr>
            <a:xfrm>
              <a:off x="5417734" y="5482136"/>
              <a:ext cx="824265" cy="695915"/>
              <a:chOff x="6162801" y="2628870"/>
              <a:chExt cx="824265" cy="695915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6162801" y="2924675"/>
                <a:ext cx="82426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 err="1" smtClean="0">
                    <a:solidFill>
                      <a:srgbClr val="C00000"/>
                    </a:solidFill>
                    <a:latin typeface="Bookman Old Style"/>
                  </a:rPr>
                  <a:t>cos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Bookman Old Style"/>
                  </a:rPr>
                  <a:t> t </a:t>
                </a:r>
                <a:endParaRPr lang="ru-RU" dirty="0"/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6178319" y="2628870"/>
                <a:ext cx="71686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 smtClean="0">
                    <a:solidFill>
                      <a:srgbClr val="C00000"/>
                    </a:solidFill>
                    <a:latin typeface="Bookman Old Style"/>
                  </a:rPr>
                  <a:t>sin t</a:t>
                </a:r>
                <a:endParaRPr lang="ru-RU" dirty="0"/>
              </a:p>
            </p:txBody>
          </p:sp>
          <p:cxnSp>
            <p:nvCxnSpPr>
              <p:cNvPr id="22" name="Прямая соединительная линия 21"/>
              <p:cNvCxnSpPr/>
              <p:nvPr/>
            </p:nvCxnSpPr>
            <p:spPr bwMode="auto">
              <a:xfrm>
                <a:off x="6197600" y="2988733"/>
                <a:ext cx="668866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4" name="Группа 15"/>
          <p:cNvGrpSpPr/>
          <p:nvPr/>
        </p:nvGrpSpPr>
        <p:grpSpPr>
          <a:xfrm>
            <a:off x="454575" y="1028700"/>
            <a:ext cx="8350758" cy="657225"/>
            <a:chOff x="446107" y="825500"/>
            <a:chExt cx="8630159" cy="657225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446107" y="911228"/>
              <a:ext cx="863015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19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Найдите 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 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если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 </a:t>
              </a:r>
              <a:r>
                <a:rPr lang="en-US" sz="2200" i="1" dirty="0" err="1" smtClean="0">
                  <a:solidFill>
                    <a:prstClr val="black"/>
                  </a:solidFill>
                  <a:latin typeface="Bookman Old Style" pitchFamily="18" charset="0"/>
                </a:rPr>
                <a:t>tg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t = 5.</a:t>
              </a:r>
              <a:endParaRPr lang="en-US" sz="2200" i="1" dirty="0" smtClean="0">
                <a:solidFill>
                  <a:srgbClr val="C00000"/>
                </a:solidFill>
                <a:latin typeface="+mn-lt"/>
                <a:sym typeface="Symbol"/>
              </a:endParaRPr>
            </a:p>
          </p:txBody>
        </p:sp>
        <p:graphicFrame>
          <p:nvGraphicFramePr>
            <p:cNvPr id="26" name="Object 7"/>
            <p:cNvGraphicFramePr>
              <a:graphicFrameLocks noChangeAspect="1"/>
            </p:cNvGraphicFramePr>
            <p:nvPr/>
          </p:nvGraphicFramePr>
          <p:xfrm>
            <a:off x="2600212" y="825500"/>
            <a:ext cx="2610219" cy="657225"/>
          </p:xfrm>
          <a:graphic>
            <a:graphicData uri="http://schemas.openxmlformats.org/presentationml/2006/ole">
              <p:oleObj spid="_x0000_s93186" name="Формула" r:id="rId4" imgW="156204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7"/>
          <p:cNvGraphicFramePr>
            <a:graphicFrameLocks noChangeAspect="1"/>
          </p:cNvGraphicFramePr>
          <p:nvPr/>
        </p:nvGraphicFramePr>
        <p:xfrm>
          <a:off x="987425" y="2139950"/>
          <a:ext cx="3819525" cy="3603625"/>
        </p:xfrm>
        <a:graphic>
          <a:graphicData uri="http://schemas.openxmlformats.org/presentationml/2006/ole">
            <p:oleObj spid="_x0000_s94214" name="Формула" r:id="rId3" imgW="2361960" imgH="2158920" progId="Equation.3">
              <p:embed/>
            </p:oleObj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7737" y="166476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1549400" y="5410200"/>
            <a:ext cx="431800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" name="Группа 29"/>
          <p:cNvGrpSpPr/>
          <p:nvPr/>
        </p:nvGrpSpPr>
        <p:grpSpPr>
          <a:xfrm>
            <a:off x="987425" y="5719204"/>
            <a:ext cx="6189134" cy="695915"/>
            <a:chOff x="1210733" y="5482136"/>
            <a:chExt cx="6189134" cy="695915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1210733" y="5602272"/>
              <a:ext cx="6189134" cy="4431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14000"/>
                </a:lnSpc>
              </a:pPr>
              <a:r>
                <a:rPr lang="ru-RU" sz="2000" i="1" u="sng" dirty="0" smtClean="0">
                  <a:solidFill>
                    <a:prstClr val="black"/>
                  </a:solidFill>
                  <a:latin typeface="Bookman Old Style" pitchFamily="18" charset="0"/>
                </a:rPr>
                <a:t>Использовано</a:t>
              </a:r>
              <a:r>
                <a:rPr lang="ru-RU" sz="2000" i="1" dirty="0" smtClean="0">
                  <a:solidFill>
                    <a:prstClr val="black"/>
                  </a:solidFill>
                  <a:latin typeface="Bookman Old Style" pitchFamily="18" charset="0"/>
                </a:rPr>
                <a:t> тождество:</a:t>
              </a:r>
              <a:r>
                <a:rPr lang="en-US" sz="20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en-US" sz="2000" i="1" dirty="0" err="1" smtClean="0">
                  <a:solidFill>
                    <a:srgbClr val="C00000"/>
                  </a:solidFill>
                  <a:latin typeface="Bookman Old Style"/>
                </a:rPr>
                <a:t>tg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 t =          </a:t>
              </a:r>
              <a:r>
                <a:rPr lang="en-US" sz="2000" i="1" dirty="0" smtClean="0">
                  <a:latin typeface="Bookman Old Style" pitchFamily="18" charset="0"/>
                </a:rPr>
                <a:t>.</a:t>
              </a:r>
              <a:endParaRPr lang="ru-RU" sz="2000" dirty="0"/>
            </a:p>
          </p:txBody>
        </p:sp>
        <p:grpSp>
          <p:nvGrpSpPr>
            <p:cNvPr id="3" name="Группа 27"/>
            <p:cNvGrpSpPr/>
            <p:nvPr/>
          </p:nvGrpSpPr>
          <p:grpSpPr>
            <a:xfrm>
              <a:off x="5417734" y="5482136"/>
              <a:ext cx="824265" cy="695915"/>
              <a:chOff x="6162801" y="2628870"/>
              <a:chExt cx="824265" cy="695915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6162801" y="2924675"/>
                <a:ext cx="82426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 err="1" smtClean="0">
                    <a:solidFill>
                      <a:srgbClr val="C00000"/>
                    </a:solidFill>
                    <a:latin typeface="Bookman Old Style"/>
                  </a:rPr>
                  <a:t>cos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Bookman Old Style"/>
                  </a:rPr>
                  <a:t> t </a:t>
                </a:r>
                <a:endParaRPr lang="ru-RU" dirty="0"/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6178319" y="2628870"/>
                <a:ext cx="71686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 smtClean="0">
                    <a:solidFill>
                      <a:srgbClr val="C00000"/>
                    </a:solidFill>
                    <a:latin typeface="Bookman Old Style"/>
                  </a:rPr>
                  <a:t>sin t</a:t>
                </a:r>
                <a:endParaRPr lang="ru-RU" dirty="0"/>
              </a:p>
            </p:txBody>
          </p:sp>
          <p:cxnSp>
            <p:nvCxnSpPr>
              <p:cNvPr id="22" name="Прямая соединительная линия 21"/>
              <p:cNvCxnSpPr/>
              <p:nvPr/>
            </p:nvCxnSpPr>
            <p:spPr bwMode="auto">
              <a:xfrm>
                <a:off x="6197600" y="2988733"/>
                <a:ext cx="668866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4" name="Группа 15"/>
          <p:cNvGrpSpPr/>
          <p:nvPr/>
        </p:nvGrpSpPr>
        <p:grpSpPr>
          <a:xfrm>
            <a:off x="454575" y="1020763"/>
            <a:ext cx="8350758" cy="657225"/>
            <a:chOff x="446107" y="817563"/>
            <a:chExt cx="8630159" cy="657225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446107" y="911228"/>
              <a:ext cx="863015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20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Найдите 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en-US" sz="2200" i="1" dirty="0" err="1" smtClean="0">
                  <a:solidFill>
                    <a:prstClr val="black"/>
                  </a:solidFill>
                  <a:latin typeface="Bookman Old Style" pitchFamily="18" charset="0"/>
                </a:rPr>
                <a:t>tg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t,  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если</a:t>
              </a:r>
              <a:endParaRPr lang="en-US" sz="2200" i="1" dirty="0" smtClean="0">
                <a:solidFill>
                  <a:srgbClr val="C00000"/>
                </a:solidFill>
                <a:latin typeface="+mn-lt"/>
                <a:sym typeface="Symbol"/>
              </a:endParaRPr>
            </a:p>
          </p:txBody>
        </p:sp>
        <p:graphicFrame>
          <p:nvGraphicFramePr>
            <p:cNvPr id="26" name="Object 7"/>
            <p:cNvGraphicFramePr>
              <a:graphicFrameLocks noChangeAspect="1"/>
            </p:cNvGraphicFramePr>
            <p:nvPr/>
          </p:nvGraphicFramePr>
          <p:xfrm>
            <a:off x="4159891" y="817563"/>
            <a:ext cx="2270611" cy="657225"/>
          </p:xfrm>
          <a:graphic>
            <a:graphicData uri="http://schemas.openxmlformats.org/presentationml/2006/ole">
              <p:oleObj spid="_x0000_s94210" name="Формула" r:id="rId4" imgW="135864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ct 7"/>
          <p:cNvGraphicFramePr>
            <a:graphicFrameLocks noChangeAspect="1"/>
          </p:cNvGraphicFramePr>
          <p:nvPr/>
        </p:nvGraphicFramePr>
        <p:xfrm>
          <a:off x="987425" y="2112433"/>
          <a:ext cx="4413250" cy="4367213"/>
        </p:xfrm>
        <a:graphic>
          <a:graphicData uri="http://schemas.openxmlformats.org/presentationml/2006/ole">
            <p:oleObj spid="_x0000_s95238" name="Формула" r:id="rId3" imgW="2730240" imgH="2616120" progId="Equation.3">
              <p:embed/>
            </p:oleObj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7737" y="166476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1566334" y="6138333"/>
            <a:ext cx="567267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" name="Группа 29"/>
          <p:cNvGrpSpPr/>
          <p:nvPr/>
        </p:nvGrpSpPr>
        <p:grpSpPr>
          <a:xfrm>
            <a:off x="3699932" y="5803872"/>
            <a:ext cx="5164668" cy="695915"/>
            <a:chOff x="1210733" y="5482136"/>
            <a:chExt cx="5164668" cy="695915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1210733" y="5602272"/>
              <a:ext cx="5164668" cy="4431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14000"/>
                </a:lnSpc>
              </a:pPr>
              <a:r>
                <a:rPr lang="ru-RU" sz="2000" i="1" u="sng" dirty="0" smtClean="0">
                  <a:solidFill>
                    <a:prstClr val="black"/>
                  </a:solidFill>
                  <a:latin typeface="Bookman Old Style" pitchFamily="18" charset="0"/>
                </a:rPr>
                <a:t>Использовано</a:t>
              </a:r>
              <a:r>
                <a:rPr lang="ru-RU" sz="2000" i="1" dirty="0" smtClean="0">
                  <a:solidFill>
                    <a:prstClr val="black"/>
                  </a:solidFill>
                  <a:latin typeface="Bookman Old Style" pitchFamily="18" charset="0"/>
                </a:rPr>
                <a:t> тождество:</a:t>
              </a:r>
              <a:r>
                <a:rPr lang="en-US" sz="20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en-US" sz="2000" i="1" dirty="0" err="1" smtClean="0">
                  <a:solidFill>
                    <a:srgbClr val="C00000"/>
                  </a:solidFill>
                  <a:latin typeface="Bookman Old Style"/>
                </a:rPr>
                <a:t>tg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 t =          </a:t>
              </a:r>
              <a:r>
                <a:rPr lang="en-US" sz="2000" i="1" dirty="0" smtClean="0">
                  <a:latin typeface="Bookman Old Style" pitchFamily="18" charset="0"/>
                </a:rPr>
                <a:t>.</a:t>
              </a:r>
              <a:endParaRPr lang="ru-RU" sz="2000" dirty="0"/>
            </a:p>
          </p:txBody>
        </p:sp>
        <p:grpSp>
          <p:nvGrpSpPr>
            <p:cNvPr id="3" name="Группа 27"/>
            <p:cNvGrpSpPr/>
            <p:nvPr/>
          </p:nvGrpSpPr>
          <p:grpSpPr>
            <a:xfrm>
              <a:off x="5417734" y="5482136"/>
              <a:ext cx="824265" cy="695915"/>
              <a:chOff x="6162801" y="2628870"/>
              <a:chExt cx="824265" cy="695915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6162801" y="2924675"/>
                <a:ext cx="82426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 err="1" smtClean="0">
                    <a:solidFill>
                      <a:srgbClr val="C00000"/>
                    </a:solidFill>
                    <a:latin typeface="Bookman Old Style"/>
                  </a:rPr>
                  <a:t>cos</a:t>
                </a:r>
                <a:r>
                  <a:rPr lang="en-US" sz="2000" i="1" dirty="0" smtClean="0">
                    <a:solidFill>
                      <a:srgbClr val="C00000"/>
                    </a:solidFill>
                    <a:latin typeface="Bookman Old Style"/>
                  </a:rPr>
                  <a:t> t </a:t>
                </a:r>
                <a:endParaRPr lang="ru-RU" dirty="0"/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6178319" y="2628870"/>
                <a:ext cx="71686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 smtClean="0">
                    <a:solidFill>
                      <a:srgbClr val="C00000"/>
                    </a:solidFill>
                    <a:latin typeface="Bookman Old Style"/>
                  </a:rPr>
                  <a:t>sin t</a:t>
                </a:r>
                <a:endParaRPr lang="ru-RU" dirty="0"/>
              </a:p>
            </p:txBody>
          </p:sp>
          <p:cxnSp>
            <p:nvCxnSpPr>
              <p:cNvPr id="22" name="Прямая соединительная линия 21"/>
              <p:cNvCxnSpPr/>
              <p:nvPr/>
            </p:nvCxnSpPr>
            <p:spPr bwMode="auto">
              <a:xfrm>
                <a:off x="6197600" y="2988733"/>
                <a:ext cx="668866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4" name="Группа 15"/>
          <p:cNvGrpSpPr/>
          <p:nvPr/>
        </p:nvGrpSpPr>
        <p:grpSpPr>
          <a:xfrm>
            <a:off x="454575" y="1020233"/>
            <a:ext cx="8350758" cy="657225"/>
            <a:chOff x="446107" y="817033"/>
            <a:chExt cx="8630159" cy="657225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446107" y="911228"/>
              <a:ext cx="863015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21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Найдите 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en-US" sz="2200" i="1" dirty="0" err="1" smtClean="0">
                  <a:solidFill>
                    <a:prstClr val="black"/>
                  </a:solidFill>
                  <a:latin typeface="Bookman Old Style" pitchFamily="18" charset="0"/>
                </a:rPr>
                <a:t>tg</a:t>
              </a:r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 t,  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если</a:t>
              </a:r>
              <a:endParaRPr lang="en-US" sz="2200" i="1" dirty="0" smtClean="0">
                <a:solidFill>
                  <a:srgbClr val="C00000"/>
                </a:solidFill>
                <a:latin typeface="+mn-lt"/>
                <a:sym typeface="Symbol"/>
              </a:endParaRPr>
            </a:p>
          </p:txBody>
        </p:sp>
        <p:graphicFrame>
          <p:nvGraphicFramePr>
            <p:cNvPr id="26" name="Object 7"/>
            <p:cNvGraphicFramePr>
              <a:graphicFrameLocks noChangeAspect="1"/>
            </p:cNvGraphicFramePr>
            <p:nvPr/>
          </p:nvGraphicFramePr>
          <p:xfrm>
            <a:off x="4248484" y="817033"/>
            <a:ext cx="2672562" cy="657225"/>
          </p:xfrm>
          <a:graphic>
            <a:graphicData uri="http://schemas.openxmlformats.org/presentationml/2006/ole">
              <p:oleObj spid="_x0000_s95234" name="Формула" r:id="rId4" imgW="160020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987425" y="2321015"/>
          <a:ext cx="7231063" cy="1339850"/>
        </p:xfrm>
        <a:graphic>
          <a:graphicData uri="http://schemas.openxmlformats.org/presentationml/2006/ole">
            <p:oleObj spid="_x0000_s97288" name="Формула" r:id="rId3" imgW="4800600" imgH="888840" progId="Equation.3">
              <p:embed/>
            </p:oleObj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03224" y="1901828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69963" y="4368697"/>
            <a:ext cx="7899399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Использованы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формулы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приведения: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</a:p>
          <a:p>
            <a:pPr algn="ctr">
              <a:lnSpc>
                <a:spcPct val="114000"/>
              </a:lnSpc>
            </a:pP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(2</a:t>
            </a:r>
            <a:r>
              <a:rPr lang="el-GR" sz="2000" i="1" dirty="0" smtClean="0">
                <a:solidFill>
                  <a:srgbClr val="C00000"/>
                </a:solidFill>
                <a:latin typeface="Bookman Old Style"/>
              </a:rPr>
              <a:t>π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+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r>
              <a:rPr lang="en-US" sz="2000" i="1" dirty="0" smtClean="0">
                <a:latin typeface="Bookman Old Style"/>
              </a:rPr>
              <a:t>,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 sin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</a:t>
            </a:r>
            <a:r>
              <a:rPr lang="el-GR" sz="2000" i="1" dirty="0" smtClean="0">
                <a:solidFill>
                  <a:srgbClr val="C00000"/>
                </a:solidFill>
                <a:latin typeface="Bookman Old Style"/>
              </a:rPr>
              <a:t>π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/2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r>
              <a:rPr lang="ru-RU" sz="2000" i="1" dirty="0" smtClean="0">
                <a:latin typeface="Bookman Old Style"/>
              </a:rPr>
              <a:t>.</a:t>
            </a: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3395134" y="3158068"/>
            <a:ext cx="270934" cy="313265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352974" y="898525"/>
            <a:ext cx="8422197" cy="1116542"/>
            <a:chOff x="395307" y="1228725"/>
            <a:chExt cx="8422197" cy="1116542"/>
          </a:xfrm>
        </p:grpSpPr>
        <p:grpSp>
          <p:nvGrpSpPr>
            <p:cNvPr id="2" name="Группа 15"/>
            <p:cNvGrpSpPr/>
            <p:nvPr/>
          </p:nvGrpSpPr>
          <p:grpSpPr>
            <a:xfrm>
              <a:off x="395307" y="1228725"/>
              <a:ext cx="8422197" cy="1040693"/>
              <a:chOff x="446107" y="847726"/>
              <a:chExt cx="8422197" cy="1040693"/>
            </a:xfrm>
          </p:grpSpPr>
          <p:sp>
            <p:nvSpPr>
              <p:cNvPr id="29" name="Прямоугольник 28"/>
              <p:cNvSpPr/>
              <p:nvPr/>
            </p:nvSpPr>
            <p:spPr>
              <a:xfrm>
                <a:off x="446107" y="911228"/>
                <a:ext cx="7967133" cy="9771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14350" lvl="0" indent="-514350"/>
                <a:r>
                  <a:rPr lang="en-US" sz="2300" i="1" dirty="0" smtClean="0">
                    <a:solidFill>
                      <a:prstClr val="black"/>
                    </a:solidFill>
                    <a:latin typeface="Bookman Old Style" pitchFamily="18" charset="0"/>
                  </a:rPr>
                  <a:t>22</a:t>
                </a:r>
                <a:r>
                  <a:rPr lang="ru-RU" sz="2300" i="1" dirty="0" smtClean="0">
                    <a:solidFill>
                      <a:prstClr val="black"/>
                    </a:solidFill>
                    <a:latin typeface="Bookman Old Style" pitchFamily="18" charset="0"/>
                  </a:rPr>
                  <a:t>. Н</a:t>
                </a:r>
                <a:r>
                  <a:rPr lang="ru-RU" sz="2300" i="1" dirty="0" smtClean="0">
                    <a:latin typeface="Bookman Old Style" pitchFamily="18" charset="0"/>
                  </a:rPr>
                  <a:t>ай</a:t>
                </a:r>
                <a:r>
                  <a:rPr lang="ru-RU" sz="2300" i="1" dirty="0" smtClean="0">
                    <a:solidFill>
                      <a:prstClr val="black"/>
                    </a:solidFill>
                    <a:latin typeface="Bookman Old Style" pitchFamily="18" charset="0"/>
                  </a:rPr>
                  <a:t>дите значение выражения</a:t>
                </a:r>
                <a:endParaRPr lang="en-US" sz="2300" i="1" dirty="0" smtClean="0">
                  <a:solidFill>
                    <a:prstClr val="black"/>
                  </a:solidFill>
                  <a:latin typeface="Bookman Old Style" pitchFamily="18" charset="0"/>
                </a:endParaRPr>
              </a:p>
              <a:p>
                <a:pPr marL="514350" lvl="0" indent="-514350">
                  <a:lnSpc>
                    <a:spcPct val="150000"/>
                  </a:lnSpc>
                </a:pPr>
                <a:r>
                  <a:rPr lang="en-US" sz="2300" i="1" dirty="0" smtClean="0">
                    <a:solidFill>
                      <a:srgbClr val="C00000"/>
                    </a:solidFill>
                    <a:latin typeface="Bookman Old Style" pitchFamily="18" charset="0"/>
                    <a:sym typeface="Symbol"/>
                  </a:rPr>
                  <a:t>      </a:t>
                </a:r>
                <a:r>
                  <a:rPr lang="ru-RU" sz="2300" i="1" dirty="0" smtClean="0">
                    <a:latin typeface="Bookman Old Style" pitchFamily="18" charset="0"/>
                    <a:sym typeface="Symbol"/>
                  </a:rPr>
                  <a:t>если  </a:t>
                </a:r>
                <a:endParaRPr lang="en-US" sz="2300" i="1" dirty="0" smtClean="0">
                  <a:latin typeface="Bookman Old Style" pitchFamily="18" charset="0"/>
                  <a:sym typeface="Symbol"/>
                </a:endParaRPr>
              </a:p>
            </p:txBody>
          </p:sp>
          <p:graphicFrame>
            <p:nvGraphicFramePr>
              <p:cNvPr id="81927" name="Object 7"/>
              <p:cNvGraphicFramePr>
                <a:graphicFrameLocks noChangeAspect="1"/>
              </p:cNvGraphicFramePr>
              <p:nvPr/>
            </p:nvGraphicFramePr>
            <p:xfrm>
              <a:off x="5846026" y="847726"/>
              <a:ext cx="3022278" cy="650875"/>
            </p:xfrm>
            <a:graphic>
              <a:graphicData uri="http://schemas.openxmlformats.org/presentationml/2006/ole">
                <p:oleObj spid="_x0000_s97282" name="Формула" r:id="rId4" imgW="2006280" imgH="431640" progId="Equation.3">
                  <p:embed/>
                </p:oleObj>
              </a:graphicData>
            </a:graphic>
          </p:graphicFrame>
        </p:grpSp>
        <p:graphicFrame>
          <p:nvGraphicFramePr>
            <p:cNvPr id="16" name="Object 7"/>
            <p:cNvGraphicFramePr>
              <a:graphicFrameLocks noChangeAspect="1"/>
            </p:cNvGraphicFramePr>
            <p:nvPr/>
          </p:nvGraphicFramePr>
          <p:xfrm>
            <a:off x="1903411" y="1689099"/>
            <a:ext cx="1331635" cy="656168"/>
          </p:xfrm>
          <a:graphic>
            <a:graphicData uri="http://schemas.openxmlformats.org/presentationml/2006/ole">
              <p:oleObj spid="_x0000_s97287" name="Формула" r:id="rId5" imgW="79992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438700" y="915988"/>
            <a:ext cx="7967133" cy="657225"/>
            <a:chOff x="-25400" y="1000655"/>
            <a:chExt cx="7967133" cy="65722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-25400" y="1063630"/>
              <a:ext cx="79671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1. Найдите значение выражения                        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9" name="Объект 8"/>
            <p:cNvGraphicFramePr>
              <a:graphicFrameLocks noChangeAspect="1"/>
            </p:cNvGraphicFramePr>
            <p:nvPr/>
          </p:nvGraphicFramePr>
          <p:xfrm>
            <a:off x="5363613" y="1000655"/>
            <a:ext cx="2119312" cy="657225"/>
          </p:xfrm>
          <a:graphic>
            <a:graphicData uri="http://schemas.openxmlformats.org/presentationml/2006/ole">
              <p:oleObj spid="_x0000_s52227" name="Формула" r:id="rId3" imgW="1269720" imgH="393480" progId="Equation.3">
                <p:embed/>
              </p:oleObj>
            </a:graphicData>
          </a:graphic>
        </p:graphicFrame>
      </p:grpSp>
      <p:sp>
        <p:nvSpPr>
          <p:cNvPr id="13" name="Прямоугольник 12"/>
          <p:cNvSpPr/>
          <p:nvPr/>
        </p:nvSpPr>
        <p:spPr>
          <a:xfrm>
            <a:off x="387900" y="1444630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7899" y="4018495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969963" y="1916113"/>
          <a:ext cx="3667125" cy="657225"/>
        </p:xfrm>
        <a:graphic>
          <a:graphicData uri="http://schemas.openxmlformats.org/presentationml/2006/ole">
            <p:oleObj spid="_x0000_s52240" name="Формула" r:id="rId4" imgW="2197080" imgH="393480" progId="Equation.3">
              <p:embed/>
            </p:oleObj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969962" y="2658431"/>
            <a:ext cx="7767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Использована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формула: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sin 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 = 2sin t ·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endParaRPr lang="ru-RU" sz="2000" dirty="0">
              <a:solidFill>
                <a:srgbClr val="C00000"/>
              </a:solidFill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447167" y="3343275"/>
            <a:ext cx="7967133" cy="698500"/>
            <a:chOff x="-25400" y="981076"/>
            <a:chExt cx="7967133" cy="698500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-25400" y="1063630"/>
              <a:ext cx="79671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2. Найдите значение выражения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                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30" name="Объект 29"/>
            <p:cNvGraphicFramePr>
              <a:graphicFrameLocks noChangeAspect="1"/>
            </p:cNvGraphicFramePr>
            <p:nvPr/>
          </p:nvGraphicFramePr>
          <p:xfrm>
            <a:off x="5302758" y="981076"/>
            <a:ext cx="2459038" cy="698500"/>
          </p:xfrm>
          <a:graphic>
            <a:graphicData uri="http://schemas.openxmlformats.org/presentationml/2006/ole">
              <p:oleObj spid="_x0000_s52241" name="Формула" r:id="rId5" imgW="1473120" imgH="419040" progId="Equation.3">
                <p:embed/>
              </p:oleObj>
            </a:graphicData>
          </a:graphic>
        </p:graphicFrame>
      </p:grpSp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969963" y="4534428"/>
          <a:ext cx="7229475" cy="1397000"/>
        </p:xfrm>
        <a:graphic>
          <a:graphicData uri="http://schemas.openxmlformats.org/presentationml/2006/ole">
            <p:oleObj spid="_x0000_s52244" name="Формула" r:id="rId6" imgW="4330440" imgH="838080" progId="Equation.3">
              <p:embed/>
            </p:oleObj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969963" y="6011231"/>
            <a:ext cx="7767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Использована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формула: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  <a:r>
              <a:rPr lang="ru-RU" sz="2000" i="1" dirty="0" smtClean="0">
                <a:solidFill>
                  <a:srgbClr val="C00000"/>
                </a:solidFill>
                <a:latin typeface="Bookman Old Style" pitchFamily="18" charset="0"/>
              </a:rPr>
              <a:t>с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 pitchFamily="18" charset="0"/>
              </a:rPr>
              <a:t>os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 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 = cos</a:t>
            </a:r>
            <a:r>
              <a:rPr lang="en-US" sz="2000" i="1" baseline="30000" dirty="0" smtClean="0">
                <a:solidFill>
                  <a:srgbClr val="C00000"/>
                </a:solidFill>
                <a:latin typeface="Bookman Old Style"/>
              </a:rPr>
              <a:t>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 – sin</a:t>
            </a:r>
            <a:r>
              <a:rPr lang="en-US" sz="2000" i="1" baseline="30000" dirty="0" smtClean="0">
                <a:solidFill>
                  <a:srgbClr val="C00000"/>
                </a:solidFill>
                <a:latin typeface="Bookman Old Style"/>
              </a:rPr>
              <a:t>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 bwMode="auto">
          <a:xfrm>
            <a:off x="4334933" y="2074334"/>
            <a:ext cx="228600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 bwMode="auto">
          <a:xfrm>
            <a:off x="2861733" y="5427134"/>
            <a:ext cx="533400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987425" y="2266950"/>
          <a:ext cx="7250113" cy="698500"/>
        </p:xfrm>
        <a:graphic>
          <a:graphicData uri="http://schemas.openxmlformats.org/presentationml/2006/ole">
            <p:oleObj spid="_x0000_s102408" name="Формула" r:id="rId3" imgW="4343400" imgH="419040" progId="Equation.3">
              <p:embed/>
            </p:oleObj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Группа 11"/>
          <p:cNvGrpSpPr/>
          <p:nvPr/>
        </p:nvGrpSpPr>
        <p:grpSpPr>
          <a:xfrm>
            <a:off x="447166" y="1060450"/>
            <a:ext cx="7967133" cy="657225"/>
            <a:chOff x="-25400" y="984250"/>
            <a:chExt cx="7967133" cy="65722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-25400" y="1063630"/>
              <a:ext cx="79671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2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3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Найдите значение выражения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9" name="Объект 8"/>
            <p:cNvGraphicFramePr>
              <a:graphicFrameLocks noChangeAspect="1"/>
            </p:cNvGraphicFramePr>
            <p:nvPr/>
          </p:nvGraphicFramePr>
          <p:xfrm>
            <a:off x="5617083" y="984250"/>
            <a:ext cx="1949450" cy="657225"/>
          </p:xfrm>
          <a:graphic>
            <a:graphicData uri="http://schemas.openxmlformats.org/presentationml/2006/ole">
              <p:oleObj spid="_x0000_s102402" name="Формула" r:id="rId4" imgW="1168200" imgH="393480" progId="Equation.3">
                <p:embed/>
              </p:oleObj>
            </a:graphicData>
          </a:graphic>
        </p:graphicFrame>
      </p:grpSp>
      <p:sp>
        <p:nvSpPr>
          <p:cNvPr id="13" name="Прямоугольник 12"/>
          <p:cNvSpPr/>
          <p:nvPr/>
        </p:nvSpPr>
        <p:spPr>
          <a:xfrm>
            <a:off x="387900" y="1698630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987425" y="3242629"/>
            <a:ext cx="7826904" cy="114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Использованы:</a:t>
            </a: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а) формула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 = 2sin t ·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б) формула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приведения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(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90º –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t) =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r>
              <a:rPr lang="en-US" sz="2000" i="1" dirty="0" smtClean="0">
                <a:latin typeface="Bookman Old Style"/>
              </a:rPr>
              <a:t>.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 bwMode="auto">
          <a:xfrm>
            <a:off x="7653867" y="2427377"/>
            <a:ext cx="537554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23869" y="1647829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3" name="Группа 27"/>
          <p:cNvGrpSpPr/>
          <p:nvPr/>
        </p:nvGrpSpPr>
        <p:grpSpPr>
          <a:xfrm>
            <a:off x="395307" y="1136651"/>
            <a:ext cx="8090939" cy="655638"/>
            <a:chOff x="-25400" y="992718"/>
            <a:chExt cx="8090939" cy="655638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-25400" y="1063630"/>
              <a:ext cx="79671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24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Найдите значение выражения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30" name="Объект 29"/>
            <p:cNvGraphicFramePr>
              <a:graphicFrameLocks noChangeAspect="1"/>
            </p:cNvGraphicFramePr>
            <p:nvPr/>
          </p:nvGraphicFramePr>
          <p:xfrm>
            <a:off x="5562051" y="992718"/>
            <a:ext cx="2503488" cy="655638"/>
          </p:xfrm>
          <a:graphic>
            <a:graphicData uri="http://schemas.openxmlformats.org/presentationml/2006/ole">
              <p:oleObj spid="_x0000_s103427" name="Формула" r:id="rId3" imgW="1498320" imgH="393480" progId="Equation.3">
                <p:embed/>
              </p:oleObj>
            </a:graphicData>
          </a:graphic>
        </p:graphicFrame>
      </p:grpSp>
      <p:sp>
        <p:nvSpPr>
          <p:cNvPr id="24" name="Скругленный прямоугольник 23"/>
          <p:cNvSpPr/>
          <p:nvPr/>
        </p:nvSpPr>
        <p:spPr bwMode="auto">
          <a:xfrm>
            <a:off x="8102600" y="3276601"/>
            <a:ext cx="355600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87425" y="3945364"/>
            <a:ext cx="7826904" cy="2025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Использованы:</a:t>
            </a:r>
          </a:p>
          <a:p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а) формула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 = 2sin t ·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б) свойство периодичности функции 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sin 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: </a:t>
            </a:r>
          </a:p>
          <a:p>
            <a:pPr algn="ctr">
              <a:lnSpc>
                <a:spcPct val="114000"/>
              </a:lnSpc>
            </a:pP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(2</a:t>
            </a:r>
            <a:r>
              <a:rPr lang="el-GR" sz="2000" i="1" dirty="0" smtClean="0">
                <a:solidFill>
                  <a:srgbClr val="C00000"/>
                </a:solidFill>
                <a:latin typeface="Bookman Old Style"/>
              </a:rPr>
              <a:t>π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n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±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±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t</a:t>
            </a:r>
            <a:r>
              <a:rPr lang="ru-RU" sz="2000" i="1" dirty="0" smtClean="0">
                <a:latin typeface="Bookman Old Style"/>
              </a:rPr>
              <a:t>, где </a:t>
            </a:r>
            <a:r>
              <a:rPr lang="en-US" sz="2000" i="1" dirty="0" smtClean="0">
                <a:latin typeface="Bookman Old Style"/>
              </a:rPr>
              <a:t>n </a:t>
            </a:r>
            <a:r>
              <a:rPr lang="ru-RU" sz="2000" dirty="0" smtClean="0"/>
              <a:t>∈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Z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endParaRPr lang="ru-RU" sz="2000" i="1" dirty="0" smtClean="0">
              <a:solidFill>
                <a:srgbClr val="C00000"/>
              </a:solidFill>
              <a:latin typeface="Bookman Old Style"/>
            </a:endParaRPr>
          </a:p>
          <a:p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в) свойство нечетности функции 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sin 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: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</a:p>
          <a:p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г) таблица значений тригонометрических функций</a:t>
            </a:r>
            <a:r>
              <a:rPr lang="en-US" sz="2000" i="1" dirty="0" smtClean="0">
                <a:latin typeface="Bookman Old Style"/>
              </a:rPr>
              <a:t>.</a:t>
            </a: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987425" y="2301875"/>
          <a:ext cx="7553325" cy="1522413"/>
        </p:xfrm>
        <a:graphic>
          <a:graphicData uri="http://schemas.openxmlformats.org/presentationml/2006/ole">
            <p:oleObj spid="_x0000_s103429" name="Формула" r:id="rId4" imgW="452088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987425" y="2259541"/>
          <a:ext cx="7875588" cy="2155825"/>
        </p:xfrm>
        <a:graphic>
          <a:graphicData uri="http://schemas.openxmlformats.org/presentationml/2006/ole">
            <p:oleObj spid="_x0000_s104454" name="Формула" r:id="rId3" imgW="4851360" imgH="1333440" progId="Equation.3">
              <p:embed/>
            </p:oleObj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7736" y="1715563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395307" y="1111250"/>
            <a:ext cx="8477760" cy="637034"/>
            <a:chOff x="-25400" y="967317"/>
            <a:chExt cx="8477760" cy="637034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-25400" y="1063630"/>
              <a:ext cx="7967133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2</a:t>
              </a:r>
              <a:r>
                <a:rPr lang="ru-RU" sz="2200" i="1" dirty="0" smtClean="0">
                  <a:solidFill>
                    <a:prstClr val="black"/>
                  </a:solidFill>
                  <a:latin typeface="Bookman Old Style" pitchFamily="18" charset="0"/>
                </a:rPr>
                <a:t>5. Найдите значение выражения</a:t>
              </a:r>
              <a:endParaRPr lang="en-US" sz="22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30" name="Объект 29"/>
            <p:cNvGraphicFramePr>
              <a:graphicFrameLocks noChangeAspect="1"/>
            </p:cNvGraphicFramePr>
            <p:nvPr/>
          </p:nvGraphicFramePr>
          <p:xfrm>
            <a:off x="5009601" y="967317"/>
            <a:ext cx="3442759" cy="637034"/>
          </p:xfrm>
          <a:graphic>
            <a:graphicData uri="http://schemas.openxmlformats.org/presentationml/2006/ole">
              <p:oleObj spid="_x0000_s104450" name="Формула" r:id="rId4" imgW="2120760" imgH="393480" progId="Equation.3">
                <p:embed/>
              </p:oleObj>
            </a:graphicData>
          </a:graphic>
        </p:graphicFrame>
      </p:grpSp>
      <p:sp>
        <p:nvSpPr>
          <p:cNvPr id="24" name="Скругленный прямоугольник 23"/>
          <p:cNvSpPr/>
          <p:nvPr/>
        </p:nvSpPr>
        <p:spPr bwMode="auto">
          <a:xfrm>
            <a:off x="2920999" y="3911600"/>
            <a:ext cx="482599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87425" y="4588830"/>
            <a:ext cx="7826904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Использованы:</a:t>
            </a:r>
          </a:p>
          <a:p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а) формула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 = cos</a:t>
            </a:r>
            <a:r>
              <a:rPr lang="en-US" sz="2000" i="1" baseline="30000" dirty="0" smtClean="0">
                <a:solidFill>
                  <a:srgbClr val="C00000"/>
                </a:solidFill>
                <a:latin typeface="Bookman Old Style"/>
              </a:rPr>
              <a:t>2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 – sin</a:t>
            </a:r>
            <a:r>
              <a:rPr lang="en-US" sz="2000" i="1" baseline="30000" dirty="0" smtClean="0">
                <a:solidFill>
                  <a:srgbClr val="C00000"/>
                </a:solidFill>
                <a:latin typeface="Bookman Old Style"/>
              </a:rPr>
              <a:t>2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en-US" sz="2000" i="1" dirty="0" smtClean="0">
                <a:latin typeface="Bookman Old Style"/>
              </a:rPr>
              <a:t>.</a:t>
            </a:r>
            <a:endParaRPr lang="en-US" sz="2000" i="1" dirty="0" smtClean="0">
              <a:solidFill>
                <a:srgbClr val="C00000"/>
              </a:solidFill>
              <a:latin typeface="Bookman Old Style"/>
            </a:endParaRP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б) свойство периодичности функции </a:t>
            </a:r>
            <a:r>
              <a:rPr lang="en-US" sz="2000" i="1" dirty="0" err="1" smtClean="0">
                <a:solidFill>
                  <a:prstClr val="black"/>
                </a:solidFill>
                <a:latin typeface="Bookman Old Style" pitchFamily="18" charset="0"/>
              </a:rPr>
              <a:t>cos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: </a:t>
            </a:r>
          </a:p>
          <a:p>
            <a:pPr algn="ctr">
              <a:lnSpc>
                <a:spcPct val="114000"/>
              </a:lnSpc>
            </a:pP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(2</a:t>
            </a:r>
            <a:r>
              <a:rPr lang="el-GR" sz="2000" i="1" dirty="0" smtClean="0">
                <a:solidFill>
                  <a:srgbClr val="C00000"/>
                </a:solidFill>
                <a:latin typeface="Bookman Old Style"/>
              </a:rPr>
              <a:t>π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n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±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r>
              <a:rPr lang="ru-RU" sz="2000" i="1" dirty="0" smtClean="0">
                <a:latin typeface="Bookman Old Style"/>
              </a:rPr>
              <a:t>, где </a:t>
            </a:r>
            <a:r>
              <a:rPr lang="en-US" sz="2000" i="1" dirty="0" smtClean="0">
                <a:latin typeface="Bookman Old Style"/>
              </a:rPr>
              <a:t>n </a:t>
            </a:r>
            <a:r>
              <a:rPr lang="ru-RU" sz="2000" dirty="0" smtClean="0"/>
              <a:t>∈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Z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endParaRPr lang="ru-RU" sz="2000" i="1" dirty="0" smtClean="0">
              <a:solidFill>
                <a:srgbClr val="C00000"/>
              </a:solidFill>
              <a:latin typeface="Bookman Old Style"/>
            </a:endParaRPr>
          </a:p>
          <a:p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в) таблица значений тригонометрических функций</a:t>
            </a:r>
            <a:r>
              <a:rPr lang="en-US" sz="2000" i="1" dirty="0" smtClean="0">
                <a:latin typeface="Bookman Old Style"/>
              </a:rPr>
              <a:t>.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03244" y="1698628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395307" y="1136650"/>
            <a:ext cx="7967133" cy="636588"/>
            <a:chOff x="-25400" y="992717"/>
            <a:chExt cx="7967133" cy="636588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-25400" y="1063630"/>
              <a:ext cx="79671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26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Найдите значение выражения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30" name="Объект 29"/>
            <p:cNvGraphicFramePr>
              <a:graphicFrameLocks noChangeAspect="1"/>
            </p:cNvGraphicFramePr>
            <p:nvPr/>
          </p:nvGraphicFramePr>
          <p:xfrm>
            <a:off x="5581631" y="992717"/>
            <a:ext cx="2349500" cy="636588"/>
          </p:xfrm>
          <a:graphic>
            <a:graphicData uri="http://schemas.openxmlformats.org/presentationml/2006/ole">
              <p:oleObj spid="_x0000_s105474" name="Формула" r:id="rId3" imgW="1447560" imgH="393480" progId="Equation.3">
                <p:embed/>
              </p:oleObj>
            </a:graphicData>
          </a:graphic>
        </p:graphicFrame>
      </p:grpSp>
      <p:sp>
        <p:nvSpPr>
          <p:cNvPr id="24" name="Скругленный прямоугольник 23"/>
          <p:cNvSpPr/>
          <p:nvPr/>
        </p:nvSpPr>
        <p:spPr bwMode="auto">
          <a:xfrm>
            <a:off x="7814733" y="3259666"/>
            <a:ext cx="287867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87425" y="4487230"/>
            <a:ext cx="7826904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Использованы:</a:t>
            </a:r>
          </a:p>
          <a:p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а) формула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 = 2cos</a:t>
            </a:r>
            <a:r>
              <a:rPr lang="en-US" sz="2000" i="1" baseline="30000" dirty="0" smtClean="0">
                <a:solidFill>
                  <a:srgbClr val="C00000"/>
                </a:solidFill>
                <a:latin typeface="Bookman Old Style"/>
              </a:rPr>
              <a:t>2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 – 1</a:t>
            </a:r>
            <a:r>
              <a:rPr lang="en-US" sz="2000" i="1" dirty="0" smtClean="0">
                <a:latin typeface="Bookman Old Style"/>
              </a:rPr>
              <a:t>.</a:t>
            </a: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б) свойство периодичности функции </a:t>
            </a:r>
            <a:r>
              <a:rPr lang="en-US" sz="2000" i="1" dirty="0" err="1" smtClean="0">
                <a:solidFill>
                  <a:prstClr val="black"/>
                </a:solidFill>
                <a:latin typeface="Bookman Old Style" pitchFamily="18" charset="0"/>
              </a:rPr>
              <a:t>cos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: </a:t>
            </a:r>
          </a:p>
          <a:p>
            <a:pPr algn="ctr">
              <a:lnSpc>
                <a:spcPct val="114000"/>
              </a:lnSpc>
            </a:pP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(2</a:t>
            </a:r>
            <a:r>
              <a:rPr lang="el-GR" sz="2000" i="1" dirty="0" smtClean="0">
                <a:solidFill>
                  <a:srgbClr val="C00000"/>
                </a:solidFill>
                <a:latin typeface="Bookman Old Style"/>
              </a:rPr>
              <a:t>π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n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±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r>
              <a:rPr lang="ru-RU" sz="2000" i="1" dirty="0" smtClean="0">
                <a:latin typeface="Bookman Old Style"/>
              </a:rPr>
              <a:t>, где </a:t>
            </a:r>
            <a:r>
              <a:rPr lang="en-US" sz="2000" i="1" dirty="0" smtClean="0">
                <a:latin typeface="Bookman Old Style"/>
              </a:rPr>
              <a:t>n </a:t>
            </a:r>
            <a:r>
              <a:rPr lang="ru-RU" sz="2000" dirty="0" smtClean="0"/>
              <a:t>∈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Z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endParaRPr lang="ru-RU" sz="2000" i="1" dirty="0" smtClean="0">
              <a:solidFill>
                <a:srgbClr val="C00000"/>
              </a:solidFill>
              <a:latin typeface="Bookman Old Style"/>
            </a:endParaRPr>
          </a:p>
          <a:p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в) таблица значений тригонометрических функций</a:t>
            </a:r>
            <a:r>
              <a:rPr lang="en-US" sz="2000" i="1" dirty="0" smtClean="0">
                <a:latin typeface="Bookman Old Style"/>
              </a:rPr>
              <a:t>.</a:t>
            </a: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987425" y="2333685"/>
          <a:ext cx="7172326" cy="1477963"/>
        </p:xfrm>
        <a:graphic>
          <a:graphicData uri="http://schemas.openxmlformats.org/presentationml/2006/ole">
            <p:oleObj spid="_x0000_s105478" name="Формула" r:id="rId4" imgW="441936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987425" y="2346006"/>
          <a:ext cx="7624763" cy="1519238"/>
        </p:xfrm>
        <a:graphic>
          <a:graphicData uri="http://schemas.openxmlformats.org/presentationml/2006/ole">
            <p:oleObj spid="_x0000_s106502" name="Формула" r:id="rId3" imgW="4698720" imgH="939600" progId="Equation.3">
              <p:embed/>
            </p:oleObj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03244" y="1698628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395307" y="1136650"/>
            <a:ext cx="7967133" cy="636588"/>
            <a:chOff x="-25400" y="992717"/>
            <a:chExt cx="7967133" cy="636588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-25400" y="1063630"/>
              <a:ext cx="79671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2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7. Найдите значение выражения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30" name="Объект 29"/>
            <p:cNvGraphicFramePr>
              <a:graphicFrameLocks noChangeAspect="1"/>
            </p:cNvGraphicFramePr>
            <p:nvPr/>
          </p:nvGraphicFramePr>
          <p:xfrm>
            <a:off x="5571048" y="992717"/>
            <a:ext cx="2184400" cy="636588"/>
          </p:xfrm>
          <a:graphic>
            <a:graphicData uri="http://schemas.openxmlformats.org/presentationml/2006/ole">
              <p:oleObj spid="_x0000_s106498" name="Формула" r:id="rId4" imgW="1346040" imgH="393480" progId="Equation.3">
                <p:embed/>
              </p:oleObj>
            </a:graphicData>
          </a:graphic>
        </p:graphicFrame>
      </p:grpSp>
      <p:sp>
        <p:nvSpPr>
          <p:cNvPr id="24" name="Скругленный прямоугольник 23"/>
          <p:cNvSpPr/>
          <p:nvPr/>
        </p:nvSpPr>
        <p:spPr bwMode="auto">
          <a:xfrm>
            <a:off x="8127999" y="3310466"/>
            <a:ext cx="448734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87425" y="4487230"/>
            <a:ext cx="7826904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Использованы:</a:t>
            </a:r>
          </a:p>
          <a:p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а) формула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 =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1 –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2sin</a:t>
            </a:r>
            <a:r>
              <a:rPr lang="en-US" sz="2000" i="1" baseline="30000" dirty="0" smtClean="0">
                <a:solidFill>
                  <a:srgbClr val="C00000"/>
                </a:solidFill>
                <a:latin typeface="Bookman Old Style"/>
              </a:rPr>
              <a:t>2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en-US" sz="2000" i="1" dirty="0" smtClean="0">
                <a:latin typeface="Bookman Old Style"/>
              </a:rPr>
              <a:t>.</a:t>
            </a: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б) свойство периодичности функции </a:t>
            </a:r>
            <a:r>
              <a:rPr lang="en-US" sz="2000" i="1" dirty="0" err="1" smtClean="0">
                <a:solidFill>
                  <a:prstClr val="black"/>
                </a:solidFill>
                <a:latin typeface="Bookman Old Style" pitchFamily="18" charset="0"/>
              </a:rPr>
              <a:t>cos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: </a:t>
            </a:r>
          </a:p>
          <a:p>
            <a:pPr algn="ctr">
              <a:lnSpc>
                <a:spcPct val="114000"/>
              </a:lnSpc>
            </a:pP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(2</a:t>
            </a:r>
            <a:r>
              <a:rPr lang="el-GR" sz="2000" i="1" dirty="0" smtClean="0">
                <a:solidFill>
                  <a:srgbClr val="C00000"/>
                </a:solidFill>
                <a:latin typeface="Bookman Old Style"/>
              </a:rPr>
              <a:t>π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n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±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r>
              <a:rPr lang="ru-RU" sz="2000" i="1" dirty="0" smtClean="0">
                <a:latin typeface="Bookman Old Style"/>
              </a:rPr>
              <a:t>, где </a:t>
            </a:r>
            <a:r>
              <a:rPr lang="en-US" sz="2000" i="1" dirty="0" smtClean="0">
                <a:latin typeface="Bookman Old Style"/>
              </a:rPr>
              <a:t>n </a:t>
            </a:r>
            <a:r>
              <a:rPr lang="ru-RU" sz="2000" dirty="0" smtClean="0"/>
              <a:t>∈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Z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endParaRPr lang="ru-RU" sz="2000" i="1" dirty="0" smtClean="0">
              <a:solidFill>
                <a:srgbClr val="C00000"/>
              </a:solidFill>
              <a:latin typeface="Bookman Old Style"/>
            </a:endParaRPr>
          </a:p>
          <a:p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в) таблица значений тригонометрических функций</a:t>
            </a:r>
            <a:r>
              <a:rPr lang="en-US" sz="2000" i="1" dirty="0" smtClean="0">
                <a:latin typeface="Bookman Old Style"/>
              </a:rPr>
              <a:t>.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Группа 11"/>
          <p:cNvGrpSpPr/>
          <p:nvPr/>
        </p:nvGrpSpPr>
        <p:grpSpPr>
          <a:xfrm>
            <a:off x="438700" y="915988"/>
            <a:ext cx="7967133" cy="657225"/>
            <a:chOff x="-25400" y="1000655"/>
            <a:chExt cx="7967133" cy="65722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-25400" y="1063630"/>
              <a:ext cx="79671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3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Найдите значение выражения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9" name="Объект 8"/>
            <p:cNvGraphicFramePr>
              <a:graphicFrameLocks noChangeAspect="1"/>
            </p:cNvGraphicFramePr>
            <p:nvPr/>
          </p:nvGraphicFramePr>
          <p:xfrm>
            <a:off x="5395363" y="1000655"/>
            <a:ext cx="1377950" cy="657225"/>
          </p:xfrm>
          <a:graphic>
            <a:graphicData uri="http://schemas.openxmlformats.org/presentationml/2006/ole">
              <p:oleObj spid="_x0000_s78850" name="Формула" r:id="rId3" imgW="825480" imgH="393480" progId="Equation.3">
                <p:embed/>
              </p:oleObj>
            </a:graphicData>
          </a:graphic>
        </p:graphicFrame>
      </p:grpSp>
      <p:sp>
        <p:nvSpPr>
          <p:cNvPr id="13" name="Прямоугольник 12"/>
          <p:cNvSpPr/>
          <p:nvPr/>
        </p:nvSpPr>
        <p:spPr>
          <a:xfrm>
            <a:off x="387900" y="1444630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3136" y="4272495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969963" y="2624563"/>
            <a:ext cx="78269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Использована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формула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приведения: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(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90º –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t) = sin t</a:t>
            </a:r>
            <a:endParaRPr lang="ru-RU" sz="2000" dirty="0">
              <a:solidFill>
                <a:srgbClr val="C00000"/>
              </a:solidFill>
            </a:endParaRPr>
          </a:p>
        </p:txBody>
      </p:sp>
      <p:grpSp>
        <p:nvGrpSpPr>
          <p:cNvPr id="3" name="Группа 27"/>
          <p:cNvGrpSpPr/>
          <p:nvPr/>
        </p:nvGrpSpPr>
        <p:grpSpPr>
          <a:xfrm>
            <a:off x="446107" y="3583517"/>
            <a:ext cx="7967133" cy="655638"/>
            <a:chOff x="-25400" y="984252"/>
            <a:chExt cx="7967133" cy="655638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-25400" y="1063630"/>
              <a:ext cx="79671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4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Найдите значение выражения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30" name="Объект 29"/>
            <p:cNvGraphicFramePr>
              <a:graphicFrameLocks noChangeAspect="1"/>
            </p:cNvGraphicFramePr>
            <p:nvPr/>
          </p:nvGraphicFramePr>
          <p:xfrm>
            <a:off x="5375785" y="984252"/>
            <a:ext cx="1739900" cy="655638"/>
          </p:xfrm>
          <a:graphic>
            <a:graphicData uri="http://schemas.openxmlformats.org/presentationml/2006/ole">
              <p:oleObj spid="_x0000_s78852" name="Формула" r:id="rId4" imgW="1041120" imgH="393480" progId="Equation.3">
                <p:embed/>
              </p:oleObj>
            </a:graphicData>
          </a:graphic>
        </p:graphicFrame>
      </p:grp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969963" y="1906588"/>
          <a:ext cx="5727700" cy="657225"/>
        </p:xfrm>
        <a:graphic>
          <a:graphicData uri="http://schemas.openxmlformats.org/presentationml/2006/ole">
            <p:oleObj spid="_x0000_s78856" name="Формула" r:id="rId5" imgW="3429000" imgH="39348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969963" y="4724929"/>
          <a:ext cx="4708525" cy="762000"/>
        </p:xfrm>
        <a:graphic>
          <a:graphicData uri="http://schemas.openxmlformats.org/presentationml/2006/ole">
            <p:oleObj spid="_x0000_s78859" name="Формула" r:id="rId6" imgW="2819160" imgH="457200" progId="Equation.3">
              <p:embed/>
            </p:oleObj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969962" y="5562496"/>
            <a:ext cx="782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Использована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таблица значений тригонометрических функций.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  <a:endParaRPr lang="ru-RU" sz="2000" i="1" dirty="0" smtClean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 bwMode="auto">
          <a:xfrm>
            <a:off x="6206067" y="2065867"/>
            <a:ext cx="423333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 bwMode="auto">
          <a:xfrm>
            <a:off x="5334000" y="4961467"/>
            <a:ext cx="279400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Группа 11"/>
          <p:cNvGrpSpPr/>
          <p:nvPr/>
        </p:nvGrpSpPr>
        <p:grpSpPr>
          <a:xfrm>
            <a:off x="396366" y="420688"/>
            <a:ext cx="8324301" cy="1038225"/>
            <a:chOff x="-42334" y="1123422"/>
            <a:chExt cx="8324301" cy="103822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-42334" y="1216030"/>
              <a:ext cx="832430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5. Найдите значение выражения                               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9" name="Объект 8"/>
            <p:cNvGraphicFramePr>
              <a:graphicFrameLocks noChangeAspect="1"/>
            </p:cNvGraphicFramePr>
            <p:nvPr/>
          </p:nvGraphicFramePr>
          <p:xfrm>
            <a:off x="5365200" y="1123422"/>
            <a:ext cx="2673350" cy="1038225"/>
          </p:xfrm>
          <a:graphic>
            <a:graphicData uri="http://schemas.openxmlformats.org/presentationml/2006/ole">
              <p:oleObj spid="_x0000_s79874" name="Формула" r:id="rId3" imgW="1600200" imgH="622080" progId="Equation.3">
                <p:embed/>
              </p:oleObj>
            </a:graphicData>
          </a:graphic>
        </p:graphicFrame>
      </p:grpSp>
      <p:sp>
        <p:nvSpPr>
          <p:cNvPr id="13" name="Прямоугольник 12"/>
          <p:cNvSpPr/>
          <p:nvPr/>
        </p:nvSpPr>
        <p:spPr>
          <a:xfrm>
            <a:off x="379433" y="113983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969963" y="3894564"/>
            <a:ext cx="7789332" cy="2525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Использованы: </a:t>
            </a: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а) свойство нечетности функции 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sin 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: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б) свойство периодичности функций 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sin 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и </a:t>
            </a:r>
            <a:r>
              <a:rPr lang="en-US" sz="2000" i="1" dirty="0" err="1" smtClean="0">
                <a:solidFill>
                  <a:prstClr val="black"/>
                </a:solidFill>
                <a:latin typeface="Bookman Old Style" pitchFamily="18" charset="0"/>
              </a:rPr>
              <a:t>cos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: </a:t>
            </a: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  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(2</a:t>
            </a:r>
            <a:r>
              <a:rPr lang="el-GR" sz="2000" i="1" dirty="0" smtClean="0">
                <a:solidFill>
                  <a:srgbClr val="C00000"/>
                </a:solidFill>
                <a:latin typeface="Bookman Old Style"/>
              </a:rPr>
              <a:t>π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n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±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±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t</a:t>
            </a:r>
            <a:r>
              <a:rPr lang="ru-RU" sz="2000" i="1" dirty="0" smtClean="0">
                <a:latin typeface="Bookman Old Style"/>
              </a:rPr>
              <a:t>,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(2</a:t>
            </a:r>
            <a:r>
              <a:rPr lang="el-GR" sz="2000" i="1" dirty="0" smtClean="0">
                <a:solidFill>
                  <a:srgbClr val="C00000"/>
                </a:solidFill>
                <a:latin typeface="Bookman Old Style"/>
              </a:rPr>
              <a:t>π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n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±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r>
              <a:rPr lang="ru-RU" sz="2000" i="1" dirty="0" smtClean="0">
                <a:latin typeface="Bookman Old Style"/>
              </a:rPr>
              <a:t>, где </a:t>
            </a:r>
            <a:r>
              <a:rPr lang="en-US" sz="2000" i="1" dirty="0" smtClean="0">
                <a:latin typeface="Bookman Old Style"/>
              </a:rPr>
              <a:t>n </a:t>
            </a:r>
            <a:r>
              <a:rPr lang="ru-RU" sz="2000" dirty="0" smtClean="0">
                <a:latin typeface="+mn-lt"/>
              </a:rPr>
              <a:t>∈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Z</a:t>
            </a:r>
            <a:endParaRPr lang="ru-RU" sz="2000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в) свойство четности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функции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err="1" smtClean="0">
                <a:solidFill>
                  <a:prstClr val="black"/>
                </a:solidFill>
                <a:latin typeface="Bookman Old Style" pitchFamily="18" charset="0"/>
              </a:rPr>
              <a:t>cos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: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endParaRPr lang="ru-RU" sz="2000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г) формула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приведения: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(</a:t>
            </a:r>
            <a:r>
              <a:rPr lang="el-GR" sz="2000" i="1" dirty="0" smtClean="0">
                <a:solidFill>
                  <a:srgbClr val="C00000"/>
                </a:solidFill>
                <a:latin typeface="Bookman Old Style" pitchFamily="18" charset="0"/>
              </a:rPr>
              <a:t>π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 pitchFamily="18" charset="0"/>
              </a:rPr>
              <a:t>–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t) =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.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endParaRPr lang="ru-RU" sz="2000" i="1" dirty="0" smtClean="0">
              <a:solidFill>
                <a:srgbClr val="C00000"/>
              </a:solidFill>
              <a:latin typeface="Bookman Old Style"/>
            </a:endParaRPr>
          </a:p>
          <a:p>
            <a:pPr>
              <a:lnSpc>
                <a:spcPct val="114000"/>
              </a:lnSpc>
            </a:pPr>
            <a:r>
              <a:rPr lang="ru-RU" sz="2000" i="1" dirty="0" err="1" smtClean="0">
                <a:solidFill>
                  <a:prstClr val="black"/>
                </a:solidFill>
                <a:latin typeface="Bookman Old Style" pitchFamily="18" charset="0"/>
              </a:rPr>
              <a:t>д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) таблица значений тригонометрических функций.</a:t>
            </a:r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380999" y="1679575"/>
          <a:ext cx="8320088" cy="2063750"/>
        </p:xfrm>
        <a:graphic>
          <a:graphicData uri="http://schemas.openxmlformats.org/presentationml/2006/ole">
            <p:oleObj spid="_x0000_s79883" name="Формула" r:id="rId4" imgW="5219640" imgH="1295280" progId="Equation.3">
              <p:embed/>
            </p:oleObj>
          </a:graphicData>
        </a:graphic>
      </p:graphicFrame>
      <p:sp>
        <p:nvSpPr>
          <p:cNvPr id="28" name="Скругленный прямоугольник 27"/>
          <p:cNvSpPr/>
          <p:nvPr/>
        </p:nvSpPr>
        <p:spPr bwMode="auto">
          <a:xfrm>
            <a:off x="8246533" y="2836334"/>
            <a:ext cx="397934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3136" y="146156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3" name="Группа 27"/>
          <p:cNvGrpSpPr/>
          <p:nvPr/>
        </p:nvGrpSpPr>
        <p:grpSpPr>
          <a:xfrm>
            <a:off x="446107" y="911228"/>
            <a:ext cx="7967133" cy="461665"/>
            <a:chOff x="-25400" y="1063630"/>
            <a:chExt cx="7967133" cy="461665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-25400" y="1063630"/>
              <a:ext cx="79671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6. Найдите значение выражения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30" name="Объект 29"/>
            <p:cNvGraphicFramePr>
              <a:graphicFrameLocks noChangeAspect="1"/>
            </p:cNvGraphicFramePr>
            <p:nvPr/>
          </p:nvGraphicFramePr>
          <p:xfrm>
            <a:off x="5379489" y="1111252"/>
            <a:ext cx="2122487" cy="401638"/>
          </p:xfrm>
          <a:graphic>
            <a:graphicData uri="http://schemas.openxmlformats.org/presentationml/2006/ole">
              <p:oleObj spid="_x0000_s80899" name="Формула" r:id="rId3" imgW="1269720" imgH="241200" progId="Equation.3">
                <p:embed/>
              </p:oleObj>
            </a:graphicData>
          </a:graphic>
        </p:graphicFrame>
      </p:grp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969963" y="1969030"/>
          <a:ext cx="7153276" cy="1141412"/>
        </p:xfrm>
        <a:graphic>
          <a:graphicData uri="http://schemas.openxmlformats.org/presentationml/2006/ole">
            <p:oleObj spid="_x0000_s80904" name="Формула" r:id="rId4" imgW="4279680" imgH="685800" progId="Equation.3">
              <p:embed/>
            </p:oleObj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969963" y="3268031"/>
            <a:ext cx="778933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Использованы: </a:t>
            </a: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а) свойство четности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функции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err="1" smtClean="0">
                <a:solidFill>
                  <a:prstClr val="black"/>
                </a:solidFill>
                <a:latin typeface="Bookman Old Style" pitchFamily="18" charset="0"/>
              </a:rPr>
              <a:t>cos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: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endParaRPr lang="ru-RU" sz="2000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б) свойство периодичности функции </a:t>
            </a:r>
            <a:r>
              <a:rPr lang="en-US" sz="2000" i="1" dirty="0" err="1" smtClean="0">
                <a:solidFill>
                  <a:prstClr val="black"/>
                </a:solidFill>
                <a:latin typeface="Bookman Old Style" pitchFamily="18" charset="0"/>
              </a:rPr>
              <a:t>cos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t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: </a:t>
            </a: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  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(2</a:t>
            </a:r>
            <a:r>
              <a:rPr lang="el-GR" sz="2000" i="1" dirty="0" smtClean="0">
                <a:solidFill>
                  <a:srgbClr val="C00000"/>
                </a:solidFill>
                <a:latin typeface="Bookman Old Style"/>
              </a:rPr>
              <a:t>π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n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±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) =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r>
              <a:rPr lang="ru-RU" sz="2000" i="1" dirty="0" smtClean="0">
                <a:latin typeface="Bookman Old Style"/>
              </a:rPr>
              <a:t>, где </a:t>
            </a:r>
            <a:r>
              <a:rPr lang="en-US" sz="2000" i="1" dirty="0" smtClean="0">
                <a:latin typeface="Bookman Old Style"/>
              </a:rPr>
              <a:t>n </a:t>
            </a:r>
            <a:r>
              <a:rPr lang="ru-RU" sz="2000" dirty="0" smtClean="0">
                <a:latin typeface="+mn-lt"/>
              </a:rPr>
              <a:t>∈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Z</a:t>
            </a:r>
            <a:endParaRPr lang="ru-RU" sz="2000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в) таблица значений тригонометрических функций.</a:t>
            </a:r>
          </a:p>
        </p:txBody>
      </p:sp>
      <p:sp>
        <p:nvSpPr>
          <p:cNvPr id="24" name="Скругленный прямоугольник 23"/>
          <p:cNvSpPr/>
          <p:nvPr/>
        </p:nvSpPr>
        <p:spPr bwMode="auto">
          <a:xfrm>
            <a:off x="4953000" y="2607733"/>
            <a:ext cx="448733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74670" y="151236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81926" name="Object 6"/>
          <p:cNvGraphicFramePr>
            <a:graphicFrameLocks noChangeAspect="1"/>
          </p:cNvGraphicFramePr>
          <p:nvPr/>
        </p:nvGraphicFramePr>
        <p:xfrm>
          <a:off x="969963" y="2029355"/>
          <a:ext cx="5938837" cy="700087"/>
        </p:xfrm>
        <a:graphic>
          <a:graphicData uri="http://schemas.openxmlformats.org/presentationml/2006/ole">
            <p:oleObj spid="_x0000_s81926" name="Формула" r:id="rId3" imgW="3555720" imgH="419040" progId="Equation.3">
              <p:embed/>
            </p:oleObj>
          </a:graphicData>
        </a:graphic>
      </p:graphicFrame>
      <p:grpSp>
        <p:nvGrpSpPr>
          <p:cNvPr id="16" name="Группа 15"/>
          <p:cNvGrpSpPr/>
          <p:nvPr/>
        </p:nvGrpSpPr>
        <p:grpSpPr>
          <a:xfrm>
            <a:off x="420707" y="1027114"/>
            <a:ext cx="7967133" cy="657225"/>
            <a:chOff x="446107" y="857781"/>
            <a:chExt cx="7967133" cy="657225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446107" y="911228"/>
              <a:ext cx="79671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7. Найдите значение выражения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81927" name="Object 7"/>
            <p:cNvGraphicFramePr>
              <a:graphicFrameLocks noChangeAspect="1"/>
            </p:cNvGraphicFramePr>
            <p:nvPr/>
          </p:nvGraphicFramePr>
          <p:xfrm>
            <a:off x="5868988" y="857781"/>
            <a:ext cx="1484312" cy="657225"/>
          </p:xfrm>
          <a:graphic>
            <a:graphicData uri="http://schemas.openxmlformats.org/presentationml/2006/ole">
              <p:oleObj spid="_x0000_s81927" name="Формула" r:id="rId4" imgW="888840" imgH="393480" progId="Equation.3">
                <p:embed/>
              </p:oleObj>
            </a:graphicData>
          </a:graphic>
        </p:graphicFrame>
      </p:grpSp>
      <p:sp>
        <p:nvSpPr>
          <p:cNvPr id="17" name="Прямоугольник 16"/>
          <p:cNvSpPr/>
          <p:nvPr/>
        </p:nvSpPr>
        <p:spPr>
          <a:xfrm>
            <a:off x="969963" y="2878563"/>
            <a:ext cx="782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Использованы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формулы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приведения: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  <a:endParaRPr lang="ru-RU" sz="2000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algn="ctr"/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(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90º +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t) =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 </a:t>
            </a:r>
            <a:r>
              <a:rPr lang="ru-RU" sz="2000" i="1" dirty="0" smtClean="0">
                <a:latin typeface="Bookman Old Style"/>
              </a:rPr>
              <a:t>и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(</a:t>
            </a:r>
            <a:r>
              <a:rPr lang="ru-RU" sz="2000" i="1" dirty="0" smtClean="0">
                <a:solidFill>
                  <a:srgbClr val="C00000"/>
                </a:solidFill>
                <a:latin typeface="Bookman Old Style" pitchFamily="18" charset="0"/>
              </a:rPr>
              <a:t>27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0º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t) = </a:t>
            </a:r>
            <a:r>
              <a:rPr lang="ru-RU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1604" y="4264028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454574" y="3823761"/>
            <a:ext cx="7967133" cy="461665"/>
            <a:chOff x="446107" y="911228"/>
            <a:chExt cx="7967133" cy="461665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446107" y="911228"/>
              <a:ext cx="79671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8. Найдите значение выражения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24" name="Object 7"/>
            <p:cNvGraphicFramePr>
              <a:graphicFrameLocks noChangeAspect="1"/>
            </p:cNvGraphicFramePr>
            <p:nvPr/>
          </p:nvGraphicFramePr>
          <p:xfrm>
            <a:off x="5855760" y="1016529"/>
            <a:ext cx="2119313" cy="338137"/>
          </p:xfrm>
          <a:graphic>
            <a:graphicData uri="http://schemas.openxmlformats.org/presentationml/2006/ole">
              <p:oleObj spid="_x0000_s81929" name="Формула" r:id="rId5" imgW="1269720" imgH="203040" progId="Equation.3">
                <p:embed/>
              </p:oleObj>
            </a:graphicData>
          </a:graphic>
        </p:graphicFrame>
      </p:grpSp>
      <p:sp>
        <p:nvSpPr>
          <p:cNvPr id="26" name="Прямоугольник 25"/>
          <p:cNvSpPr/>
          <p:nvPr/>
        </p:nvSpPr>
        <p:spPr>
          <a:xfrm>
            <a:off x="389467" y="5443964"/>
            <a:ext cx="8407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Использованы</a:t>
            </a:r>
            <a:r>
              <a:rPr lang="en-US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: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</a:p>
          <a:p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а) формулы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приведения: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tg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(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90º +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t) = 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−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ctg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 </a:t>
            </a:r>
            <a:r>
              <a:rPr lang="ru-RU" sz="2000" i="1" dirty="0" smtClean="0">
                <a:latin typeface="Bookman Old Style"/>
              </a:rPr>
              <a:t>и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tg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(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180º 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+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t) = </a:t>
            </a:r>
            <a:r>
              <a:rPr lang="en-US" sz="2000" i="1" dirty="0" err="1" smtClean="0">
                <a:solidFill>
                  <a:srgbClr val="C00000"/>
                </a:solidFill>
                <a:latin typeface="Constantia"/>
              </a:rPr>
              <a:t>tg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</a:p>
          <a:p>
            <a:r>
              <a:rPr lang="ru-RU" sz="2000" i="1" dirty="0" smtClean="0">
                <a:latin typeface="Bookman Old Style"/>
              </a:rPr>
              <a:t>б)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тождество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: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 pitchFamily="18" charset="0"/>
              </a:rPr>
              <a:t>tg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 t ·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 pitchFamily="18" charset="0"/>
              </a:rPr>
              <a:t>ctg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 t = 1</a:t>
            </a:r>
            <a:r>
              <a:rPr lang="en-US" sz="2000" i="1" dirty="0" smtClean="0">
                <a:latin typeface="Bookman Old Style" pitchFamily="18" charset="0"/>
              </a:rPr>
              <a:t>.</a:t>
            </a:r>
            <a:endParaRPr lang="ru-RU" sz="2000" dirty="0"/>
          </a:p>
        </p:txBody>
      </p:sp>
      <p:graphicFrame>
        <p:nvGraphicFramePr>
          <p:cNvPr id="27" name="Object 7"/>
          <p:cNvGraphicFramePr>
            <a:graphicFrameLocks noChangeAspect="1"/>
          </p:cNvGraphicFramePr>
          <p:nvPr/>
        </p:nvGraphicFramePr>
        <p:xfrm>
          <a:off x="969963" y="4696883"/>
          <a:ext cx="5807075" cy="717550"/>
        </p:xfrm>
        <a:graphic>
          <a:graphicData uri="http://schemas.openxmlformats.org/presentationml/2006/ole">
            <p:oleObj spid="_x0000_s81932" name="Формула" r:id="rId6" imgW="3479760" imgH="431640" progId="Equation.3">
              <p:embed/>
            </p:oleObj>
          </a:graphicData>
        </a:graphic>
      </p:graphicFrame>
      <p:sp>
        <p:nvSpPr>
          <p:cNvPr id="31" name="Скругленный прямоугольник 30"/>
          <p:cNvSpPr/>
          <p:nvPr/>
        </p:nvSpPr>
        <p:spPr bwMode="auto">
          <a:xfrm>
            <a:off x="6290733" y="2184400"/>
            <a:ext cx="533400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 bwMode="auto">
          <a:xfrm>
            <a:off x="3403600" y="5088467"/>
            <a:ext cx="406400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7737" y="166476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2" name="Группа 15"/>
          <p:cNvGrpSpPr/>
          <p:nvPr/>
        </p:nvGrpSpPr>
        <p:grpSpPr>
          <a:xfrm>
            <a:off x="412241" y="1010179"/>
            <a:ext cx="8063951" cy="657225"/>
            <a:chOff x="446107" y="815446"/>
            <a:chExt cx="8063951" cy="657225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446107" y="911228"/>
              <a:ext cx="79671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9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Найдите значение выражения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81927" name="Object 7"/>
            <p:cNvGraphicFramePr>
              <a:graphicFrameLocks noChangeAspect="1"/>
            </p:cNvGraphicFramePr>
            <p:nvPr/>
          </p:nvGraphicFramePr>
          <p:xfrm>
            <a:off x="5881158" y="815446"/>
            <a:ext cx="2628900" cy="657225"/>
          </p:xfrm>
          <a:graphic>
            <a:graphicData uri="http://schemas.openxmlformats.org/presentationml/2006/ole">
              <p:oleObj spid="_x0000_s82947" name="Формула" r:id="rId3" imgW="1574640" imgH="393480" progId="Equation.3">
                <p:embed/>
              </p:oleObj>
            </a:graphicData>
          </a:graphic>
        </p:graphicFrame>
      </p:grpSp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969963" y="2180695"/>
          <a:ext cx="6932613" cy="1398587"/>
        </p:xfrm>
        <a:graphic>
          <a:graphicData uri="http://schemas.openxmlformats.org/presentationml/2006/ole">
            <p:oleObj spid="_x0000_s82952" name="Формула" r:id="rId4" imgW="4152600" imgH="838080" progId="Equation.3">
              <p:embed/>
            </p:oleObj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969963" y="3886097"/>
            <a:ext cx="7522103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Использованы</a:t>
            </a:r>
            <a:r>
              <a:rPr lang="en-US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: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</a:p>
          <a:p>
            <a:pPr>
              <a:lnSpc>
                <a:spcPct val="114000"/>
              </a:lnSpc>
            </a:pP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а) формулы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приведения: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</a:p>
          <a:p>
            <a:pPr algn="ctr">
              <a:lnSpc>
                <a:spcPct val="114000"/>
              </a:lnSpc>
            </a:pP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(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90º +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t) = 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 </a:t>
            </a:r>
            <a:r>
              <a:rPr lang="ru-RU" sz="2000" i="1" dirty="0" smtClean="0">
                <a:latin typeface="Bookman Old Style"/>
              </a:rPr>
              <a:t>и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1200" i="1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 (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180º 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+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t) = 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− sin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</a:t>
            </a:r>
          </a:p>
          <a:p>
            <a:pPr algn="ctr">
              <a:lnSpc>
                <a:spcPct val="114000"/>
              </a:lnSpc>
            </a:pP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sin</a:t>
            </a:r>
            <a:r>
              <a:rPr lang="en-US" sz="2000" i="1" baseline="30000" dirty="0" smtClean="0">
                <a:solidFill>
                  <a:srgbClr val="C00000"/>
                </a:solidFill>
                <a:latin typeface="Bookman Old Style"/>
              </a:rPr>
              <a:t>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(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180º 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+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t) = (</a:t>
            </a:r>
            <a:r>
              <a:rPr lang="en-US" sz="2000" i="1" dirty="0" smtClean="0">
                <a:solidFill>
                  <a:srgbClr val="C00000"/>
                </a:solidFill>
                <a:latin typeface="Constantia"/>
              </a:rPr>
              <a:t>− sin 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t)</a:t>
            </a:r>
            <a:r>
              <a:rPr lang="en-US" sz="1200" i="1" baseline="30000" dirty="0" smtClean="0">
                <a:solidFill>
                  <a:srgbClr val="C00000"/>
                </a:solidFill>
                <a:latin typeface="Bookman Old Style"/>
              </a:rPr>
              <a:t> </a:t>
            </a:r>
            <a:r>
              <a:rPr lang="en-US" sz="2000" i="1" baseline="30000" dirty="0" smtClean="0">
                <a:solidFill>
                  <a:srgbClr val="C00000"/>
                </a:solidFill>
                <a:latin typeface="Bookman Old Style"/>
              </a:rPr>
              <a:t>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= sin</a:t>
            </a:r>
            <a:r>
              <a:rPr lang="en-US" sz="2000" i="1" baseline="30000" dirty="0" smtClean="0">
                <a:solidFill>
                  <a:srgbClr val="C00000"/>
                </a:solidFill>
                <a:latin typeface="Bookman Old Style"/>
              </a:rPr>
              <a:t>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r>
              <a:rPr lang="ru-RU" sz="2000" i="1" dirty="0" smtClean="0">
                <a:solidFill>
                  <a:srgbClr val="C00000"/>
                </a:solidFill>
                <a:latin typeface="Bookman Old Style"/>
              </a:rPr>
              <a:t> </a:t>
            </a:r>
          </a:p>
          <a:p>
            <a:pPr>
              <a:lnSpc>
                <a:spcPct val="114000"/>
              </a:lnSpc>
            </a:pPr>
            <a:r>
              <a:rPr lang="ru-RU" sz="2000" i="1" dirty="0" smtClean="0">
                <a:latin typeface="Bookman Old Style"/>
              </a:rPr>
              <a:t>б)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тождество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: 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sin</a:t>
            </a:r>
            <a:r>
              <a:rPr lang="en-US" sz="2000" i="1" baseline="30000" dirty="0" smtClean="0">
                <a:solidFill>
                  <a:srgbClr val="C00000"/>
                </a:solidFill>
                <a:latin typeface="Bookman Old Style" pitchFamily="18" charset="0"/>
              </a:rPr>
              <a:t>2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 t + cos</a:t>
            </a:r>
            <a:r>
              <a:rPr lang="en-US" sz="2000" i="1" baseline="30000" dirty="0" smtClean="0">
                <a:solidFill>
                  <a:srgbClr val="C00000"/>
                </a:solidFill>
                <a:latin typeface="Bookman Old Style" pitchFamily="18" charset="0"/>
              </a:rPr>
              <a:t>2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 t = 1</a:t>
            </a:r>
            <a:r>
              <a:rPr lang="en-US" sz="2000" i="1" dirty="0" smtClean="0">
                <a:latin typeface="Bookman Old Style" pitchFamily="18" charset="0"/>
              </a:rPr>
              <a:t>.</a:t>
            </a:r>
            <a:endParaRPr lang="ru-RU" sz="2000" dirty="0"/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4275667" y="3073400"/>
            <a:ext cx="414866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7737" y="166476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2" name="Группа 15"/>
          <p:cNvGrpSpPr/>
          <p:nvPr/>
        </p:nvGrpSpPr>
        <p:grpSpPr>
          <a:xfrm>
            <a:off x="412241" y="958850"/>
            <a:ext cx="7967133" cy="762000"/>
            <a:chOff x="446107" y="764117"/>
            <a:chExt cx="7967133" cy="762000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446107" y="911228"/>
              <a:ext cx="79671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10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Найдите </a:t>
              </a:r>
              <a:r>
                <a:rPr lang="en-US" sz="2400" i="1" dirty="0" err="1" smtClean="0">
                  <a:solidFill>
                    <a:prstClr val="black"/>
                  </a:solidFill>
                  <a:latin typeface="Bookman Old Style" pitchFamily="18" charset="0"/>
                </a:rPr>
                <a:t>tg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t,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если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81927" name="Object 7"/>
            <p:cNvGraphicFramePr>
              <a:graphicFrameLocks noChangeAspect="1"/>
            </p:cNvGraphicFramePr>
            <p:nvPr/>
          </p:nvGraphicFramePr>
          <p:xfrm>
            <a:off x="4140729" y="764117"/>
            <a:ext cx="3349625" cy="762000"/>
          </p:xfrm>
          <a:graphic>
            <a:graphicData uri="http://schemas.openxmlformats.org/presentationml/2006/ole">
              <p:oleObj spid="_x0000_s83970" name="Формула" r:id="rId3" imgW="2006280" imgH="457200" progId="Equation.3">
                <p:embed/>
              </p:oleObj>
            </a:graphicData>
          </a:graphic>
        </p:graphicFrame>
      </p:grpSp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969963" y="2073275"/>
          <a:ext cx="6402387" cy="3765550"/>
        </p:xfrm>
        <a:graphic>
          <a:graphicData uri="http://schemas.openxmlformats.org/presentationml/2006/ole">
            <p:oleObj spid="_x0000_s83976" name="Формула" r:id="rId4" imgW="3835080" imgH="2260440" progId="Equation.3">
              <p:embed/>
            </p:oleObj>
          </a:graphicData>
        </a:graphic>
      </p:graphicFrame>
      <p:grpSp>
        <p:nvGrpSpPr>
          <p:cNvPr id="26" name="Группа 25"/>
          <p:cNvGrpSpPr/>
          <p:nvPr/>
        </p:nvGrpSpPr>
        <p:grpSpPr>
          <a:xfrm>
            <a:off x="605896" y="5736667"/>
            <a:ext cx="8055504" cy="721314"/>
            <a:chOff x="969963" y="5017000"/>
            <a:chExt cx="8055504" cy="721314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969963" y="5181497"/>
              <a:ext cx="8055504" cy="4431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14000"/>
                </a:lnSpc>
              </a:pPr>
              <a:r>
                <a:rPr lang="ru-RU" sz="2000" i="1" u="sng" dirty="0" smtClean="0">
                  <a:solidFill>
                    <a:prstClr val="black"/>
                  </a:solidFill>
                  <a:latin typeface="Bookman Old Style" pitchFamily="18" charset="0"/>
                </a:rPr>
                <a:t>Использованы</a:t>
              </a:r>
              <a:r>
                <a:rPr lang="ru-RU" sz="2000" i="1" dirty="0" smtClean="0">
                  <a:solidFill>
                    <a:prstClr val="black"/>
                  </a:solidFill>
                  <a:latin typeface="Bookman Old Style" pitchFamily="18" charset="0"/>
                </a:rPr>
                <a:t> тождества:</a:t>
              </a:r>
              <a:r>
                <a:rPr lang="en-US" sz="2000" i="1" dirty="0" smtClean="0">
                  <a:solidFill>
                    <a:prstClr val="black"/>
                  </a:solidFill>
                  <a:latin typeface="Bookman Old Style" pitchFamily="18" charset="0"/>
                </a:rPr>
                <a:t>  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sin</a:t>
              </a:r>
              <a:r>
                <a:rPr lang="en-US" sz="2000" i="1" baseline="30000" dirty="0" smtClean="0">
                  <a:solidFill>
                    <a:srgbClr val="C00000"/>
                  </a:solidFill>
                  <a:latin typeface="Bookman Old Style"/>
                </a:rPr>
                <a:t>2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 t + cos</a:t>
              </a:r>
              <a:r>
                <a:rPr lang="en-US" sz="2000" i="1" baseline="30000" dirty="0" smtClean="0">
                  <a:solidFill>
                    <a:srgbClr val="C00000"/>
                  </a:solidFill>
                  <a:latin typeface="Bookman Old Style"/>
                </a:rPr>
                <a:t>2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 t = 1 </a:t>
              </a:r>
              <a:r>
                <a:rPr lang="ru-RU" sz="2000" i="1" dirty="0" smtClean="0">
                  <a:solidFill>
                    <a:srgbClr val="C00000"/>
                  </a:solidFill>
                  <a:latin typeface="Bookman Old Style"/>
                </a:rPr>
                <a:t> </a:t>
              </a:r>
              <a:r>
                <a:rPr lang="ru-RU" sz="2000" i="1" dirty="0" smtClean="0">
                  <a:latin typeface="Bookman Old Style"/>
                </a:rPr>
                <a:t>и</a:t>
              </a:r>
              <a:r>
                <a:rPr lang="ru-RU" sz="2000" i="1" dirty="0" smtClean="0">
                  <a:solidFill>
                    <a:srgbClr val="C00000"/>
                  </a:solidFill>
                  <a:latin typeface="Bookman Old Style"/>
                </a:rPr>
                <a:t>  </a:t>
              </a:r>
              <a:r>
                <a:rPr lang="en-US" sz="2000" i="1" dirty="0" err="1" smtClean="0">
                  <a:solidFill>
                    <a:srgbClr val="C00000"/>
                  </a:solidFill>
                  <a:latin typeface="Bookman Old Style"/>
                </a:rPr>
                <a:t>tg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 t =           </a:t>
              </a:r>
              <a:r>
                <a:rPr lang="en-US" sz="2000" i="1" dirty="0" smtClean="0">
                  <a:latin typeface="Bookman Old Style" pitchFamily="18" charset="0"/>
                </a:rPr>
                <a:t>.</a:t>
              </a:r>
              <a:endParaRPr lang="ru-RU" sz="2000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886002" y="5017000"/>
              <a:ext cx="71686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sin t</a:t>
              </a:r>
              <a:endParaRPr lang="ru-RU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7882043" y="5338204"/>
              <a:ext cx="82426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 err="1" smtClean="0">
                  <a:solidFill>
                    <a:srgbClr val="C00000"/>
                  </a:solidFill>
                  <a:latin typeface="Bookman Old Style"/>
                </a:rPr>
                <a:t>cos</a:t>
              </a:r>
              <a:r>
                <a:rPr lang="en-US" sz="2000" i="1" dirty="0" smtClean="0">
                  <a:solidFill>
                    <a:srgbClr val="C00000"/>
                  </a:solidFill>
                  <a:latin typeface="Bookman Old Style"/>
                </a:rPr>
                <a:t> t </a:t>
              </a:r>
              <a:endParaRPr lang="ru-RU" dirty="0"/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 bwMode="auto">
            <a:xfrm>
              <a:off x="7916335" y="5401733"/>
              <a:ext cx="68579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8" name="Скругленный прямоугольник 27"/>
          <p:cNvSpPr/>
          <p:nvPr/>
        </p:nvSpPr>
        <p:spPr bwMode="auto">
          <a:xfrm>
            <a:off x="4157133" y="4978400"/>
            <a:ext cx="601134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7737" y="166476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49811" y="1114427"/>
            <a:ext cx="79671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en-US" sz="2400" i="1" dirty="0" smtClean="0">
                <a:solidFill>
                  <a:prstClr val="black"/>
                </a:solidFill>
                <a:latin typeface="Bookman Old Style" pitchFamily="18" charset="0"/>
              </a:rPr>
              <a:t>11</a:t>
            </a:r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. Найдите </a:t>
            </a:r>
            <a:r>
              <a:rPr lang="en-US" sz="2400" i="1" dirty="0" smtClean="0">
                <a:solidFill>
                  <a:prstClr val="black"/>
                </a:solidFill>
                <a:latin typeface="Constantia"/>
              </a:rPr>
              <a:t>−</a:t>
            </a:r>
            <a:r>
              <a:rPr lang="en-US" sz="2400" i="1" dirty="0" smtClean="0">
                <a:solidFill>
                  <a:prstClr val="black"/>
                </a:solidFill>
                <a:latin typeface="Bookman Old Style" pitchFamily="18" charset="0"/>
              </a:rPr>
              <a:t>20cos 2t, </a:t>
            </a:r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если</a:t>
            </a:r>
            <a:r>
              <a:rPr lang="en-US" sz="2400" i="1" dirty="0" smtClean="0">
                <a:solidFill>
                  <a:prstClr val="black"/>
                </a:solidFill>
                <a:latin typeface="Bookman Old Style" pitchFamily="18" charset="0"/>
              </a:rPr>
              <a:t> sin t = </a:t>
            </a:r>
            <a:r>
              <a:rPr lang="en-US" sz="2400" i="1" dirty="0" smtClean="0">
                <a:solidFill>
                  <a:prstClr val="black"/>
                </a:solidFill>
                <a:latin typeface="Constantia"/>
              </a:rPr>
              <a:t>−</a:t>
            </a:r>
            <a:r>
              <a:rPr lang="en-US" sz="2400" i="1" dirty="0" smtClean="0">
                <a:solidFill>
                  <a:prstClr val="black"/>
                </a:solidFill>
                <a:latin typeface="Bookman Old Style" pitchFamily="18" charset="0"/>
              </a:rPr>
              <a:t>0,8</a:t>
            </a:r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endParaRPr lang="en-US" sz="24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969963" y="2165880"/>
          <a:ext cx="6316663" cy="803275"/>
        </p:xfrm>
        <a:graphic>
          <a:graphicData uri="http://schemas.openxmlformats.org/presentationml/2006/ole">
            <p:oleObj spid="_x0000_s84995" name="Формула" r:id="rId3" imgW="3784320" imgH="482400" progId="Equation.3">
              <p:embed/>
            </p:oleObj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969963" y="3030965"/>
            <a:ext cx="7767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Использована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формула: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  <a:r>
              <a:rPr lang="ru-RU" sz="2000" i="1" dirty="0" smtClean="0">
                <a:solidFill>
                  <a:srgbClr val="C00000"/>
                </a:solidFill>
                <a:latin typeface="Bookman Old Style" pitchFamily="18" charset="0"/>
              </a:rPr>
              <a:t>с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 pitchFamily="18" charset="0"/>
              </a:rPr>
              <a:t>os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 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 = 1 – 2sin</a:t>
            </a:r>
            <a:r>
              <a:rPr lang="en-US" sz="2000" i="1" baseline="30000" dirty="0" smtClean="0">
                <a:solidFill>
                  <a:srgbClr val="C00000"/>
                </a:solidFill>
                <a:latin typeface="Bookman Old Style"/>
              </a:rPr>
              <a:t>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endParaRPr lang="ru-RU" sz="2000" dirty="0">
              <a:solidFill>
                <a:srgbClr val="C00000"/>
              </a:solidFill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424411" y="3787246"/>
            <a:ext cx="7967133" cy="657225"/>
            <a:chOff x="365145" y="3482446"/>
            <a:chExt cx="7967133" cy="657225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365145" y="3552827"/>
              <a:ext cx="79671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12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Найдите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            ,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если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sin 2t = </a:t>
              </a:r>
              <a:r>
                <a:rPr lang="en-US" sz="2400" i="1" dirty="0" smtClean="0">
                  <a:solidFill>
                    <a:prstClr val="black"/>
                  </a:solidFill>
                  <a:latin typeface="Constantia"/>
                </a:rPr>
                <a:t>−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0,7.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26" name="Object 7"/>
            <p:cNvGraphicFramePr>
              <a:graphicFrameLocks noChangeAspect="1"/>
            </p:cNvGraphicFramePr>
            <p:nvPr/>
          </p:nvGraphicFramePr>
          <p:xfrm>
            <a:off x="2652183" y="3482446"/>
            <a:ext cx="976313" cy="657225"/>
          </p:xfrm>
          <a:graphic>
            <a:graphicData uri="http://schemas.openxmlformats.org/presentationml/2006/ole">
              <p:oleObj spid="_x0000_s85002" name="Формула" r:id="rId4" imgW="583920" imgH="393480" progId="Equation.3">
                <p:embed/>
              </p:oleObj>
            </a:graphicData>
          </a:graphic>
        </p:graphicFrame>
      </p:grpSp>
      <p:graphicFrame>
        <p:nvGraphicFramePr>
          <p:cNvPr id="30" name="Object 7"/>
          <p:cNvGraphicFramePr>
            <a:graphicFrameLocks noChangeAspect="1"/>
          </p:cNvGraphicFramePr>
          <p:nvPr/>
        </p:nvGraphicFramePr>
        <p:xfrm>
          <a:off x="969963" y="4812241"/>
          <a:ext cx="7407275" cy="657225"/>
        </p:xfrm>
        <a:graphic>
          <a:graphicData uri="http://schemas.openxmlformats.org/presentationml/2006/ole">
            <p:oleObj spid="_x0000_s85003" name="Формула" r:id="rId5" imgW="4431960" imgH="393480" progId="Equation.3">
              <p:embed/>
            </p:oleObj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383137" y="4331761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69963" y="5714897"/>
            <a:ext cx="77676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u="sng" dirty="0" smtClean="0">
                <a:solidFill>
                  <a:prstClr val="black"/>
                </a:solidFill>
                <a:latin typeface="Bookman Old Style" pitchFamily="18" charset="0"/>
              </a:rPr>
              <a:t>Использована</a:t>
            </a:r>
            <a:r>
              <a:rPr lang="ru-RU" sz="2000" i="1" dirty="0" smtClean="0">
                <a:solidFill>
                  <a:prstClr val="black"/>
                </a:solidFill>
                <a:latin typeface="Bookman Old Style" pitchFamily="18" charset="0"/>
              </a:rPr>
              <a:t> формула:</a:t>
            </a: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</a:rPr>
              <a:t>  </a:t>
            </a:r>
            <a:r>
              <a:rPr lang="en-US" sz="2000" i="1" dirty="0" smtClean="0">
                <a:solidFill>
                  <a:srgbClr val="C00000"/>
                </a:solidFill>
                <a:latin typeface="Bookman Old Style" pitchFamily="18" charset="0"/>
              </a:rPr>
              <a:t>sin 2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t = 2sin t </a:t>
            </a:r>
            <a:r>
              <a:rPr lang="en-US" sz="2000" i="1" dirty="0" err="1" smtClean="0">
                <a:solidFill>
                  <a:srgbClr val="C00000"/>
                </a:solidFill>
                <a:latin typeface="Bookman Old Style"/>
              </a:rPr>
              <a:t>cos</a:t>
            </a:r>
            <a:r>
              <a:rPr lang="en-US" sz="2000" i="1" dirty="0" smtClean="0">
                <a:solidFill>
                  <a:srgbClr val="C00000"/>
                </a:solidFill>
                <a:latin typeface="Bookman Old Style"/>
              </a:rPr>
              <a:t> t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>
            <a:off x="7543800" y="4969933"/>
            <a:ext cx="736599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 bwMode="auto">
          <a:xfrm>
            <a:off x="6739467" y="2607734"/>
            <a:ext cx="474133" cy="321733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ling a Product or Serv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Другая 1">
      <a:majorFont>
        <a:latin typeface="Century Gothic"/>
        <a:ea typeface=""/>
        <a:cs typeface=""/>
      </a:majorFont>
      <a:minorFont>
        <a:latin typeface="Bookman Old Styl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lling a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2959</TotalTime>
  <Words>1190</Words>
  <Application>Microsoft Office PowerPoint</Application>
  <PresentationFormat>Экран (4:3)</PresentationFormat>
  <Paragraphs>165</Paragraphs>
  <Slides>24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Selling a Product or Service</vt:lpstr>
      <vt:lpstr>Формула</vt:lpstr>
      <vt:lpstr>Решение  заданий   В7  тригонометрия по материалам открытого банка  задач ЕГЭ по математике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функции</dc:title>
  <dc:creator>МОУ "Средняя школа №24"</dc:creator>
  <cp:lastModifiedBy>TITAN</cp:lastModifiedBy>
  <cp:revision>188</cp:revision>
  <dcterms:created xsi:type="dcterms:W3CDTF">2006-11-17T10:56:14Z</dcterms:created>
  <dcterms:modified xsi:type="dcterms:W3CDTF">2013-10-02T13:05:30Z</dcterms:modified>
</cp:coreProperties>
</file>